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2.xml" ContentType="application/vnd.openxmlformats-officedocument.drawingml.chart+xml"/>
  <Override PartName="/ppt/notesSlides/notesSlide17.xml" ContentType="application/vnd.openxmlformats-officedocument.presentationml.notesSlide+xml"/>
  <Override PartName="/ppt/charts/chart3.xml" ContentType="application/vnd.openxmlformats-officedocument.drawingml.chart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4.xml" ContentType="application/vnd.openxmlformats-officedocument.drawingml.chart+xml"/>
  <Override PartName="/ppt/notesSlides/notesSlide21.xml" ContentType="application/vnd.openxmlformats-officedocument.presentationml.notesSlide+xml"/>
  <Override PartName="/ppt/charts/chart5.xml" ContentType="application/vnd.openxmlformats-officedocument.drawingml.chart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charts/chart6.xml" ContentType="application/vnd.openxmlformats-officedocument.drawingml.chart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7.xml" ContentType="application/vnd.openxmlformats-officedocument.drawingml.chart+xml"/>
  <Override PartName="/ppt/notesSlides/notesSlide28.xml" ContentType="application/vnd.openxmlformats-officedocument.presentationml.notesSlide+xml"/>
  <Override PartName="/ppt/charts/chart8.xml" ContentType="application/vnd.openxmlformats-officedocument.drawingml.chart+xml"/>
  <Override PartName="/ppt/notesSlides/notesSlide29.xml" ContentType="application/vnd.openxmlformats-officedocument.presentationml.notesSlide+xml"/>
  <Override PartName="/ppt/charts/chart9.xml" ContentType="application/vnd.openxmlformats-officedocument.drawingml.chart+xml"/>
  <Override PartName="/ppt/notesSlides/notesSlide30.xml" ContentType="application/vnd.openxmlformats-officedocument.presentationml.notesSlide+xml"/>
  <Override PartName="/ppt/charts/chart10.xml" ContentType="application/vnd.openxmlformats-officedocument.drawingml.chart+xml"/>
  <Override PartName="/ppt/notesSlides/notesSlide31.xml" ContentType="application/vnd.openxmlformats-officedocument.presentationml.notesSlide+xml"/>
  <Override PartName="/ppt/charts/chart11.xml" ContentType="application/vnd.openxmlformats-officedocument.drawingml.chart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78" r:id="rId2"/>
    <p:sldId id="279" r:id="rId3"/>
    <p:sldId id="280" r:id="rId4"/>
    <p:sldId id="282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96" r:id="rId14"/>
    <p:sldId id="297" r:id="rId15"/>
    <p:sldId id="298" r:id="rId16"/>
    <p:sldId id="299" r:id="rId17"/>
    <p:sldId id="312" r:id="rId18"/>
    <p:sldId id="300" r:id="rId19"/>
    <p:sldId id="301" r:id="rId20"/>
    <p:sldId id="316" r:id="rId21"/>
    <p:sldId id="317" r:id="rId22"/>
    <p:sldId id="302" r:id="rId23"/>
    <p:sldId id="303" r:id="rId24"/>
    <p:sldId id="304" r:id="rId25"/>
    <p:sldId id="318" r:id="rId26"/>
    <p:sldId id="305" r:id="rId27"/>
    <p:sldId id="319" r:id="rId28"/>
    <p:sldId id="306" r:id="rId29"/>
    <p:sldId id="320" r:id="rId30"/>
    <p:sldId id="321" r:id="rId31"/>
    <p:sldId id="307" r:id="rId32"/>
    <p:sldId id="308" r:id="rId33"/>
    <p:sldId id="323" r:id="rId34"/>
    <p:sldId id="324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1464" y="2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D:\Mahdi\Dropbox%20(Personal)\work\&#1570;&#1662;&#1575;&#1585;&#1575;&#1578;\Book1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Administrator\Desktop\Book1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Book1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Administrator\Desktop\Book1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Administrator\Desktop\IoT\Book1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Administrator\Desktop\Book1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Documents%20and%20Settings\Administrator\Desktop\Book1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D:\Mahdi\Dropbox%20(Personal)\work\&#1570;&#1662;&#1575;&#1585;&#1575;&#1578;\Book1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D:\Mahdi\Dropbox%20(Personal)\work\&#1570;&#1662;&#1575;&#1585;&#1575;&#1578;\Book1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نرخ رشد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Sheet1!$A$2:$A$8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Sheet1!$C$2:$C$8</c:f>
              <c:numCache>
                <c:formatCode>0.00%</c:formatCode>
                <c:ptCount val="7"/>
                <c:pt idx="1">
                  <c:v>2.3166666666666589</c:v>
                </c:pt>
                <c:pt idx="2">
                  <c:v>2.7989949748743799</c:v>
                </c:pt>
                <c:pt idx="3">
                  <c:v>1.9100529100529113</c:v>
                </c:pt>
                <c:pt idx="4">
                  <c:v>1</c:v>
                </c:pt>
                <c:pt idx="5">
                  <c:v>0.70454545454545658</c:v>
                </c:pt>
                <c:pt idx="6">
                  <c:v>0.4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-524124944"/>
        <c:axId val="-524128208"/>
      </c:barChar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آمار بازدید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Sheet1!$A$2:$A$8</c:f>
              <c:numCache>
                <c:formatCode>General</c:formatCode>
                <c:ptCount val="7"/>
                <c:pt idx="0">
                  <c:v>2011</c:v>
                </c:pt>
                <c:pt idx="1">
                  <c:v>2012</c:v>
                </c:pt>
                <c:pt idx="2">
                  <c:v>2013</c:v>
                </c:pt>
                <c:pt idx="3">
                  <c:v>2014</c:v>
                </c:pt>
                <c:pt idx="4">
                  <c:v>2015</c:v>
                </c:pt>
                <c:pt idx="5">
                  <c:v>2016</c:v>
                </c:pt>
                <c:pt idx="6">
                  <c:v>2017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0">
                  <c:v>60000</c:v>
                </c:pt>
                <c:pt idx="1">
                  <c:v>199000</c:v>
                </c:pt>
                <c:pt idx="2">
                  <c:v>756000</c:v>
                </c:pt>
                <c:pt idx="3">
                  <c:v>2200000</c:v>
                </c:pt>
                <c:pt idx="4">
                  <c:v>4400000</c:v>
                </c:pt>
                <c:pt idx="5">
                  <c:v>7500000</c:v>
                </c:pt>
                <c:pt idx="6">
                  <c:v>10500000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524115152"/>
        <c:axId val="-524128752"/>
      </c:lineChart>
      <c:catAx>
        <c:axId val="-524115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fa-IR"/>
          </a:p>
        </c:txPr>
        <c:crossAx val="-524128752"/>
        <c:crosses val="autoZero"/>
        <c:auto val="1"/>
        <c:lblAlgn val="ctr"/>
        <c:lblOffset val="100"/>
        <c:noMultiLvlLbl val="0"/>
      </c:catAx>
      <c:valAx>
        <c:axId val="-524128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fa-IR"/>
          </a:p>
        </c:txPr>
        <c:crossAx val="-524115152"/>
        <c:crosses val="autoZero"/>
        <c:crossBetween val="between"/>
      </c:valAx>
      <c:valAx>
        <c:axId val="-524128208"/>
        <c:scaling>
          <c:orientation val="minMax"/>
        </c:scaling>
        <c:delete val="0"/>
        <c:axPos val="r"/>
        <c:numFmt formatCode="0.0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fa-IR"/>
          </a:p>
        </c:txPr>
        <c:crossAx val="-524124944"/>
        <c:crosses val="max"/>
        <c:crossBetween val="between"/>
      </c:valAx>
      <c:catAx>
        <c:axId val="-524124944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crossAx val="-524128208"/>
        <c:crosses val="autoZero"/>
        <c:auto val="1"/>
        <c:lblAlgn val="ctr"/>
        <c:lblOffset val="100"/>
        <c:noMultiLvlLbl val="0"/>
      </c:cat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400">
          <a:latin typeface="Tahoma" panose="020B0604030504040204" pitchFamily="34" charset="0"/>
          <a:ea typeface="Tahoma" panose="020B0604030504040204" pitchFamily="34" charset="0"/>
          <a:cs typeface="Tahoma" panose="020B0604030504040204" pitchFamily="34" charset="0"/>
        </a:defRPr>
      </a:pPr>
      <a:endParaRPr lang="fa-IR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fa-IR" sz="1400"/>
              <a:t>تعداد نسخه‌های مختلف ویندوز کاربران کل ایران</a:t>
            </a:r>
            <a:endParaRPr lang="en-US" sz="1400"/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Sheet1!$A$77</c:f>
              <c:strCache>
                <c:ptCount val="1"/>
                <c:pt idx="0">
                  <c:v>windows</c:v>
                </c:pt>
              </c:strCache>
            </c:strRef>
          </c:tx>
          <c:invertIfNegative val="0"/>
          <c:cat>
            <c:strRef>
              <c:f>Sheet1!$A$78:$A$82</c:f>
              <c:strCache>
                <c:ptCount val="5"/>
                <c:pt idx="0">
                  <c:v>XP</c:v>
                </c:pt>
                <c:pt idx="1">
                  <c:v>7</c:v>
                </c:pt>
                <c:pt idx="2">
                  <c:v>8</c:v>
                </c:pt>
                <c:pt idx="3">
                  <c:v>10</c:v>
                </c:pt>
                <c:pt idx="4">
                  <c:v>other</c:v>
                </c:pt>
              </c:strCache>
            </c:strRef>
          </c:cat>
          <c:val>
            <c:numRef>
              <c:f>Sheet1!$D$78:$D$82</c:f>
              <c:numCache>
                <c:formatCode>#,##0</c:formatCode>
                <c:ptCount val="5"/>
                <c:pt idx="0">
                  <c:v>380289.31980906922</c:v>
                </c:pt>
                <c:pt idx="1">
                  <c:v>3997247.7028639615</c:v>
                </c:pt>
                <c:pt idx="2">
                  <c:v>1093858.025059666</c:v>
                </c:pt>
                <c:pt idx="3">
                  <c:v>1530980.2505966588</c:v>
                </c:pt>
                <c:pt idx="4">
                  <c:v>14032.816229116946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456312608"/>
        <c:axId val="-456310432"/>
      </c:barChart>
      <c:catAx>
        <c:axId val="-45631260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456310432"/>
        <c:crosses val="autoZero"/>
        <c:auto val="1"/>
        <c:lblAlgn val="ctr"/>
        <c:lblOffset val="100"/>
        <c:noMultiLvlLbl val="0"/>
      </c:catAx>
      <c:valAx>
        <c:axId val="-456310432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crossAx val="-456312608"/>
        <c:crosses val="autoZero"/>
        <c:crossBetween val="between"/>
      </c:valAx>
      <c:dTable>
        <c:showHorzBorder val="1"/>
        <c:showVertBorder val="1"/>
        <c:showOutline val="1"/>
        <c:showKeys val="1"/>
      </c:dTable>
    </c:plotArea>
    <c:plotVisOnly val="1"/>
    <c:dispBlanksAs val="gap"/>
    <c:showDLblsOverMax val="0"/>
  </c:chart>
  <c:txPr>
    <a:bodyPr/>
    <a:lstStyle/>
    <a:p>
      <a:pPr>
        <a:defRPr sz="1050">
          <a:cs typeface="B Yekan" pitchFamily="2" charset="-78"/>
        </a:defRPr>
      </a:pPr>
      <a:endParaRPr lang="fa-IR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200"/>
            </a:pPr>
            <a:r>
              <a:rPr lang="fa-IR" sz="1200"/>
              <a:t>تعداد مرورگرهای مختلف کاربران کل ایران</a:t>
            </a:r>
            <a:endParaRPr lang="en-US" sz="1200"/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Sheet1!$A$84</c:f>
              <c:strCache>
                <c:ptCount val="1"/>
                <c:pt idx="0">
                  <c:v>مرورگرها</c:v>
                </c:pt>
              </c:strCache>
            </c:strRef>
          </c:tx>
          <c:invertIfNegative val="0"/>
          <c:cat>
            <c:strRef>
              <c:f>Sheet1!$A$85:$A$90</c:f>
              <c:strCache>
                <c:ptCount val="6"/>
                <c:pt idx="0">
                  <c:v>Chrome</c:v>
                </c:pt>
                <c:pt idx="1">
                  <c:v>Android</c:v>
                </c:pt>
                <c:pt idx="2">
                  <c:v>Safari</c:v>
                </c:pt>
                <c:pt idx="3">
                  <c:v>Firefox</c:v>
                </c:pt>
                <c:pt idx="4">
                  <c:v>IE</c:v>
                </c:pt>
                <c:pt idx="5">
                  <c:v>Other</c:v>
                </c:pt>
              </c:strCache>
            </c:strRef>
          </c:cat>
          <c:val>
            <c:numRef>
              <c:f>Sheet1!$D$85:$D$90</c:f>
              <c:numCache>
                <c:formatCode>#,##0</c:formatCode>
                <c:ptCount val="6"/>
                <c:pt idx="0">
                  <c:v>29259546.539379478</c:v>
                </c:pt>
                <c:pt idx="1">
                  <c:v>4892452.2673031036</c:v>
                </c:pt>
                <c:pt idx="2">
                  <c:v>3884546.5393794747</c:v>
                </c:pt>
                <c:pt idx="3">
                  <c:v>3469272.0763723147</c:v>
                </c:pt>
                <c:pt idx="4">
                  <c:v>449880.66825775569</c:v>
                </c:pt>
                <c:pt idx="5">
                  <c:v>1302058.4725537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456316416"/>
        <c:axId val="-456313152"/>
      </c:barChart>
      <c:catAx>
        <c:axId val="-45631641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456313152"/>
        <c:crosses val="autoZero"/>
        <c:auto val="1"/>
        <c:lblAlgn val="ctr"/>
        <c:lblOffset val="100"/>
        <c:noMultiLvlLbl val="0"/>
      </c:catAx>
      <c:valAx>
        <c:axId val="-456313152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crossAx val="-456316416"/>
        <c:crosses val="autoZero"/>
        <c:crossBetween val="between"/>
      </c:valAx>
      <c:dTable>
        <c:showHorzBorder val="1"/>
        <c:showVertBorder val="1"/>
        <c:showOutline val="1"/>
        <c:showKeys val="1"/>
      </c:dTable>
    </c:plotArea>
    <c:plotVisOnly val="1"/>
    <c:dispBlanksAs val="gap"/>
    <c:showDLblsOverMax val="0"/>
  </c:chart>
  <c:txPr>
    <a:bodyPr/>
    <a:lstStyle/>
    <a:p>
      <a:pPr>
        <a:defRPr sz="900">
          <a:cs typeface="B Yekan" pitchFamily="2" charset="-78"/>
        </a:defRPr>
      </a:pPr>
      <a:endParaRPr lang="fa-I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vert="horz"/>
          <a:lstStyle/>
          <a:p>
            <a:pPr>
              <a:defRPr sz="2000"/>
            </a:pPr>
            <a:r>
              <a:rPr lang="fa-IR" sz="2000" dirty="0"/>
              <a:t>تعداد نمایش موفق روزانه در هر موضوع </a:t>
            </a:r>
            <a:endParaRPr lang="en-US" sz="2000" dirty="0"/>
          </a:p>
        </c:rich>
      </c:tx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Sheet1!$A$11:$A$20</c:f>
              <c:strCache>
                <c:ptCount val="10"/>
                <c:pt idx="0">
                  <c:v>طنز</c:v>
                </c:pt>
                <c:pt idx="1">
                  <c:v>خبری</c:v>
                </c:pt>
                <c:pt idx="2">
                  <c:v>حوادث</c:v>
                </c:pt>
                <c:pt idx="3">
                  <c:v>موسیقی</c:v>
                </c:pt>
                <c:pt idx="4">
                  <c:v>ورزشی</c:v>
                </c:pt>
                <c:pt idx="5">
                  <c:v>کارتون</c:v>
                </c:pt>
                <c:pt idx="6">
                  <c:v>هنری</c:v>
                </c:pt>
                <c:pt idx="7">
                  <c:v>علم و فناوری</c:v>
                </c:pt>
                <c:pt idx="8">
                  <c:v>بانوان و سلامت</c:v>
                </c:pt>
                <c:pt idx="9">
                  <c:v>دیگر</c:v>
                </c:pt>
              </c:strCache>
            </c:strRef>
          </c:cat>
          <c:val>
            <c:numRef>
              <c:f>Sheet1!$B$11:$B$20</c:f>
              <c:numCache>
                <c:formatCode>#,##0</c:formatCode>
                <c:ptCount val="10"/>
                <c:pt idx="0">
                  <c:v>1585500</c:v>
                </c:pt>
                <c:pt idx="1">
                  <c:v>1543500</c:v>
                </c:pt>
                <c:pt idx="2">
                  <c:v>1386000</c:v>
                </c:pt>
                <c:pt idx="3">
                  <c:v>1104600</c:v>
                </c:pt>
                <c:pt idx="4">
                  <c:v>808500</c:v>
                </c:pt>
                <c:pt idx="5">
                  <c:v>745499.99999999837</c:v>
                </c:pt>
                <c:pt idx="6">
                  <c:v>472500</c:v>
                </c:pt>
                <c:pt idx="7">
                  <c:v>399000</c:v>
                </c:pt>
                <c:pt idx="8">
                  <c:v>126000</c:v>
                </c:pt>
                <c:pt idx="9">
                  <c:v>2328900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529961808"/>
        <c:axId val="-529970512"/>
      </c:barChart>
      <c:catAx>
        <c:axId val="-5299618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vert="horz"/>
          <a:lstStyle/>
          <a:p>
            <a:pPr>
              <a:defRPr/>
            </a:pPr>
            <a:endParaRPr lang="fa-IR"/>
          </a:p>
        </c:txPr>
        <c:crossAx val="-529970512"/>
        <c:crosses val="autoZero"/>
        <c:auto val="1"/>
        <c:lblAlgn val="ctr"/>
        <c:lblOffset val="100"/>
        <c:noMultiLvlLbl val="0"/>
      </c:catAx>
      <c:valAx>
        <c:axId val="-529970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vert="horz"/>
          <a:lstStyle/>
          <a:p>
            <a:pPr>
              <a:defRPr/>
            </a:pPr>
            <a:endParaRPr lang="fa-IR"/>
          </a:p>
        </c:txPr>
        <c:crossAx val="-529961808"/>
        <c:crosses val="autoZero"/>
        <c:crossBetween val="between"/>
      </c:valAx>
      <c:dTable>
        <c:showHorzBorder val="1"/>
        <c:showVertBorder val="1"/>
        <c:showOutline val="1"/>
        <c:showKeys val="0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</c:dTable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 sz="1100">
          <a:cs typeface="B Yekan" panose="00000400000000000000" pitchFamily="2" charset="-78"/>
        </a:defRPr>
      </a:pPr>
      <a:endParaRPr lang="fa-I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5"/>
              <c:layout>
                <c:manualLayout>
                  <c:x val="-7.0540244969379082E-3"/>
                  <c:y val="1.3902741324001081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</c:extLst>
            </c:dLbl>
            <c:dLbl>
              <c:idx val="6"/>
              <c:layout>
                <c:manualLayout>
                  <c:x val="-9.1983814523184486E-3"/>
                  <c:y val="3.1082312627588347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</c:extLst>
            </c:dLbl>
            <c:dLbl>
              <c:idx val="7"/>
              <c:layout>
                <c:manualLayout>
                  <c:x val="-2.3075240594925807E-4"/>
                  <c:y val="1.6716608340624089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</c:extLst>
            </c:dLbl>
            <c:dLbl>
              <c:idx val="8"/>
              <c:layout>
                <c:manualLayout>
                  <c:x val="0"/>
                  <c:y val="-0.13145122484689423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</c:extLst>
            </c:dLbl>
            <c:dLbl>
              <c:idx val="9"/>
              <c:layout>
                <c:manualLayout>
                  <c:x val="-1.69882965448991E-3"/>
                  <c:y val="-2.6904923522490722E-2"/>
                </c:manualLayout>
              </c:layout>
              <c:showLegendKey val="0"/>
              <c:showVal val="0"/>
              <c:showCatName val="1"/>
              <c:showSerName val="0"/>
              <c:showPercent val="1"/>
              <c:showBubbleSize val="0"/>
              <c:separator>
</c:separator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vert="horz"/>
              <a:lstStyle/>
              <a:p>
                <a:pPr>
                  <a:defRPr/>
                </a:pPr>
                <a:endParaRPr lang="fa-I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eparator>
</c:separator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Sheet1!$A$11:$A$20</c:f>
              <c:strCache>
                <c:ptCount val="10"/>
                <c:pt idx="0">
                  <c:v>طنز</c:v>
                </c:pt>
                <c:pt idx="1">
                  <c:v>خبری</c:v>
                </c:pt>
                <c:pt idx="2">
                  <c:v>حوادث</c:v>
                </c:pt>
                <c:pt idx="3">
                  <c:v>موسیقی</c:v>
                </c:pt>
                <c:pt idx="4">
                  <c:v>ورزشی</c:v>
                </c:pt>
                <c:pt idx="5">
                  <c:v>کارتون</c:v>
                </c:pt>
                <c:pt idx="6">
                  <c:v>هنری</c:v>
                </c:pt>
                <c:pt idx="7">
                  <c:v>علم و فناوری</c:v>
                </c:pt>
                <c:pt idx="8">
                  <c:v>بانوان و سلامت</c:v>
                </c:pt>
                <c:pt idx="9">
                  <c:v>دیگر</c:v>
                </c:pt>
              </c:strCache>
            </c:strRef>
          </c:cat>
          <c:val>
            <c:numRef>
              <c:f>Sheet1!$C$11:$C$20</c:f>
              <c:numCache>
                <c:formatCode>0.00%</c:formatCode>
                <c:ptCount val="10"/>
                <c:pt idx="0">
                  <c:v>0.15100000000000038</c:v>
                </c:pt>
                <c:pt idx="1">
                  <c:v>0.14700000000000021</c:v>
                </c:pt>
                <c:pt idx="2">
                  <c:v>0.13200000000000001</c:v>
                </c:pt>
                <c:pt idx="3">
                  <c:v>0.1052000000000002</c:v>
                </c:pt>
                <c:pt idx="4">
                  <c:v>7.6999999999999999E-2</c:v>
                </c:pt>
                <c:pt idx="5">
                  <c:v>7.0999999999999994E-2</c:v>
                </c:pt>
                <c:pt idx="6">
                  <c:v>4.5000000000000012E-2</c:v>
                </c:pt>
                <c:pt idx="7">
                  <c:v>3.7999999999999999E-2</c:v>
                </c:pt>
                <c:pt idx="8">
                  <c:v>1.2E-2</c:v>
                </c:pt>
                <c:pt idx="9">
                  <c:v>0.2218</c:v>
                </c:pt>
              </c:numCache>
            </c:numRef>
          </c:val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zero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 rtl="1">
        <a:defRPr sz="1400">
          <a:cs typeface="B Yekan" panose="00000400000000000000" pitchFamily="2" charset="-78"/>
        </a:defRPr>
      </a:pPr>
      <a:endParaRPr lang="fa-I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000"/>
            </a:pPr>
            <a:r>
              <a:rPr lang="fa-IR" sz="2000"/>
              <a:t>تعداد کل کاربران اینترنت ایران به تفکیک سن 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بازه سنی / نفر</c:v>
          </c:tx>
          <c:invertIfNegative val="0"/>
          <c:cat>
            <c:strRef>
              <c:f>Sheet1!$A$37:$A$42</c:f>
              <c:strCache>
                <c:ptCount val="6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55-64</c:v>
                </c:pt>
                <c:pt idx="5">
                  <c:v>64</c:v>
                </c:pt>
              </c:strCache>
            </c:strRef>
          </c:cat>
          <c:val>
            <c:numRef>
              <c:f>Sheet1!$D$37:$D$42</c:f>
              <c:numCache>
                <c:formatCode>#,##0</c:formatCode>
                <c:ptCount val="6"/>
                <c:pt idx="0">
                  <c:v>10117989.260143198</c:v>
                </c:pt>
                <c:pt idx="1">
                  <c:v>19111276.84964196</c:v>
                </c:pt>
                <c:pt idx="2">
                  <c:v>7319212.4105011933</c:v>
                </c:pt>
                <c:pt idx="3">
                  <c:v>2863663.4844868733</c:v>
                </c:pt>
                <c:pt idx="4">
                  <c:v>2180190.9307875894</c:v>
                </c:pt>
                <c:pt idx="5">
                  <c:v>1665423.6276849639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529967792"/>
        <c:axId val="-529966704"/>
      </c:barChart>
      <c:catAx>
        <c:axId val="-52996779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529966704"/>
        <c:crosses val="autoZero"/>
        <c:auto val="1"/>
        <c:lblAlgn val="ctr"/>
        <c:lblOffset val="100"/>
        <c:noMultiLvlLbl val="0"/>
      </c:catAx>
      <c:valAx>
        <c:axId val="-529966704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crossAx val="-529967792"/>
        <c:crosses val="autoZero"/>
        <c:crossBetween val="between"/>
      </c:valAx>
      <c:dTable>
        <c:showHorzBorder val="1"/>
        <c:showVertBorder val="1"/>
        <c:showOutline val="1"/>
        <c:showKeys val="1"/>
      </c:dTable>
    </c:plotArea>
    <c:plotVisOnly val="1"/>
    <c:dispBlanksAs val="gap"/>
    <c:showDLblsOverMax val="0"/>
  </c:chart>
  <c:txPr>
    <a:bodyPr/>
    <a:lstStyle/>
    <a:p>
      <a:pPr rtl="1">
        <a:defRPr sz="1200">
          <a:cs typeface="B Yekan" pitchFamily="2" charset="-78"/>
        </a:defRPr>
      </a:pPr>
      <a:endParaRPr lang="fa-I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آمار ایران</c:v>
          </c:tx>
          <c:invertIfNegative val="0"/>
          <c:cat>
            <c:strRef>
              <c:f>Sheet1!$A$37:$A$42</c:f>
              <c:strCache>
                <c:ptCount val="6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55-64</c:v>
                </c:pt>
                <c:pt idx="5">
                  <c:v>64</c:v>
                </c:pt>
              </c:strCache>
            </c:strRef>
          </c:cat>
          <c:val>
            <c:numRef>
              <c:f>Sheet1!$B$37:$B$42</c:f>
              <c:numCache>
                <c:formatCode>0.00%</c:formatCode>
                <c:ptCount val="6"/>
                <c:pt idx="0">
                  <c:v>0.23390000000000008</c:v>
                </c:pt>
                <c:pt idx="1">
                  <c:v>0.44180000000000008</c:v>
                </c:pt>
                <c:pt idx="2">
                  <c:v>0.16919999999999999</c:v>
                </c:pt>
                <c:pt idx="3">
                  <c:v>6.6199999999999995E-2</c:v>
                </c:pt>
                <c:pt idx="4">
                  <c:v>5.0400000000000014E-2</c:v>
                </c:pt>
                <c:pt idx="5">
                  <c:v>3.85E-2</c:v>
                </c:pt>
              </c:numCache>
            </c:numRef>
          </c:val>
        </c:ser>
        <c:ser>
          <c:idx val="1"/>
          <c:order val="1"/>
          <c:tx>
            <c:v>آمار یوتیوب</c:v>
          </c:tx>
          <c:invertIfNegative val="0"/>
          <c:cat>
            <c:strRef>
              <c:f>Sheet1!$A$37:$A$42</c:f>
              <c:strCache>
                <c:ptCount val="6"/>
                <c:pt idx="0">
                  <c:v>18-24</c:v>
                </c:pt>
                <c:pt idx="1">
                  <c:v>25-34</c:v>
                </c:pt>
                <c:pt idx="2">
                  <c:v>35-44</c:v>
                </c:pt>
                <c:pt idx="3">
                  <c:v>45-54</c:v>
                </c:pt>
                <c:pt idx="4">
                  <c:v>55-64</c:v>
                </c:pt>
                <c:pt idx="5">
                  <c:v>64</c:v>
                </c:pt>
              </c:strCache>
            </c:strRef>
          </c:cat>
          <c:val>
            <c:numRef>
              <c:f>Sheet1!$G$37:$G$42</c:f>
              <c:numCache>
                <c:formatCode>0.00%</c:formatCode>
                <c:ptCount val="6"/>
                <c:pt idx="0">
                  <c:v>0.11</c:v>
                </c:pt>
                <c:pt idx="1">
                  <c:v>0.23</c:v>
                </c:pt>
                <c:pt idx="2">
                  <c:v>0.26</c:v>
                </c:pt>
                <c:pt idx="3">
                  <c:v>0.16</c:v>
                </c:pt>
                <c:pt idx="4">
                  <c:v>8.0000000000000043E-2</c:v>
                </c:pt>
                <c:pt idx="5">
                  <c:v>3.0000000000000002E-2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529972144"/>
        <c:axId val="-529971600"/>
      </c:barChart>
      <c:catAx>
        <c:axId val="-52997214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529971600"/>
        <c:crosses val="autoZero"/>
        <c:auto val="1"/>
        <c:lblAlgn val="ctr"/>
        <c:lblOffset val="100"/>
        <c:noMultiLvlLbl val="0"/>
      </c:catAx>
      <c:valAx>
        <c:axId val="-529971600"/>
        <c:scaling>
          <c:orientation val="minMax"/>
        </c:scaling>
        <c:delete val="0"/>
        <c:axPos val="l"/>
        <c:majorGridlines/>
        <c:numFmt formatCode="0.00%" sourceLinked="1"/>
        <c:majorTickMark val="out"/>
        <c:minorTickMark val="none"/>
        <c:tickLblPos val="nextTo"/>
        <c:crossAx val="-529972144"/>
        <c:crosses val="autoZero"/>
        <c:crossBetween val="between"/>
      </c:valAx>
      <c:dTable>
        <c:showHorzBorder val="1"/>
        <c:showVertBorder val="1"/>
        <c:showOutline val="1"/>
        <c:showKeys val="1"/>
      </c:dTable>
    </c:plotArea>
    <c:plotVisOnly val="1"/>
    <c:dispBlanksAs val="gap"/>
    <c:showDLblsOverMax val="0"/>
  </c:chart>
  <c:txPr>
    <a:bodyPr/>
    <a:lstStyle/>
    <a:p>
      <a:pPr>
        <a:defRPr sz="1600">
          <a:cs typeface="B Yekan" pitchFamily="2" charset="-78"/>
        </a:defRPr>
      </a:pPr>
      <a:endParaRPr lang="fa-IR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2000"/>
            </a:pPr>
            <a:r>
              <a:rPr lang="fa-IR" sz="2000"/>
              <a:t>تعداد کاربران ایران به تفکیک دیوایس 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نفر</c:v>
          </c:tx>
          <c:invertIfNegative val="0"/>
          <c:cat>
            <c:strRef>
              <c:f>Sheet1!$A$50:$A$52</c:f>
              <c:strCache>
                <c:ptCount val="3"/>
                <c:pt idx="0">
                  <c:v>موبایل</c:v>
                </c:pt>
                <c:pt idx="1">
                  <c:v>دسکتاپ</c:v>
                </c:pt>
                <c:pt idx="2">
                  <c:v>تبلت</c:v>
                </c:pt>
              </c:strCache>
            </c:strRef>
          </c:cat>
          <c:val>
            <c:numRef>
              <c:f>Sheet1!$D$50:$D$52</c:f>
              <c:numCache>
                <c:formatCode>#,##0</c:formatCode>
                <c:ptCount val="3"/>
                <c:pt idx="0">
                  <c:v>33005668.257756565</c:v>
                </c:pt>
                <c:pt idx="1">
                  <c:v>7007756.5632458199</c:v>
                </c:pt>
                <c:pt idx="2">
                  <c:v>3201073.9856801908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529969424"/>
        <c:axId val="-529965616"/>
      </c:barChart>
      <c:catAx>
        <c:axId val="-5299694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529965616"/>
        <c:crosses val="autoZero"/>
        <c:auto val="1"/>
        <c:lblAlgn val="ctr"/>
        <c:lblOffset val="100"/>
        <c:noMultiLvlLbl val="0"/>
      </c:catAx>
      <c:valAx>
        <c:axId val="-529965616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crossAx val="-529969424"/>
        <c:crosses val="autoZero"/>
        <c:crossBetween val="between"/>
      </c:valAx>
      <c:dTable>
        <c:showHorzBorder val="1"/>
        <c:showVertBorder val="1"/>
        <c:showOutline val="1"/>
        <c:showKeys val="0"/>
      </c:dTable>
    </c:plotArea>
    <c:plotVisOnly val="1"/>
    <c:dispBlanksAs val="gap"/>
    <c:showDLblsOverMax val="0"/>
  </c:chart>
  <c:txPr>
    <a:bodyPr/>
    <a:lstStyle/>
    <a:p>
      <a:pPr>
        <a:defRPr sz="1400">
          <a:cs typeface="B Yekan" pitchFamily="2" charset="-78"/>
        </a:defRPr>
      </a:pPr>
      <a:endParaRPr lang="fa-IR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600"/>
            </a:pPr>
            <a:r>
              <a:rPr lang="fa-IR" sz="1600"/>
              <a:t>تعداد کل کاربران اینترنت ایران به تفکیک سیستم عامل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دستگاه</c:v>
          </c:tx>
          <c:invertIfNegative val="0"/>
          <c:cat>
            <c:strRef>
              <c:f>Sheet1!$A$55:$A$60</c:f>
              <c:strCache>
                <c:ptCount val="6"/>
                <c:pt idx="0">
                  <c:v>اندروید</c:v>
                </c:pt>
                <c:pt idx="1">
                  <c:v>ویندوز</c:v>
                </c:pt>
                <c:pt idx="2">
                  <c:v>iOS</c:v>
                </c:pt>
                <c:pt idx="3">
                  <c:v>لینوکس</c:v>
                </c:pt>
                <c:pt idx="4">
                  <c:v>مکینتاش</c:v>
                </c:pt>
                <c:pt idx="5">
                  <c:v>دیگر</c:v>
                </c:pt>
              </c:strCache>
            </c:strRef>
          </c:cat>
          <c:val>
            <c:numRef>
              <c:f>Sheet1!$D$55:$D$60</c:f>
              <c:numCache>
                <c:formatCode>#,##0</c:formatCode>
                <c:ptCount val="6"/>
                <c:pt idx="0">
                  <c:v>31582488.066825777</c:v>
                </c:pt>
                <c:pt idx="1">
                  <c:v>7016408.1145584546</c:v>
                </c:pt>
                <c:pt idx="2">
                  <c:v>4144093.0787589499</c:v>
                </c:pt>
                <c:pt idx="3">
                  <c:v>263872.31503579958</c:v>
                </c:pt>
                <c:pt idx="4">
                  <c:v>103818.61575178998</c:v>
                </c:pt>
                <c:pt idx="5">
                  <c:v>147076.37231503581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527159456"/>
        <c:axId val="-527162176"/>
      </c:barChart>
      <c:catAx>
        <c:axId val="-52715945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527162176"/>
        <c:crosses val="autoZero"/>
        <c:auto val="1"/>
        <c:lblAlgn val="ctr"/>
        <c:lblOffset val="100"/>
        <c:noMultiLvlLbl val="0"/>
      </c:catAx>
      <c:valAx>
        <c:axId val="-527162176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crossAx val="-527159456"/>
        <c:crosses val="autoZero"/>
        <c:crossBetween val="between"/>
      </c:valAx>
      <c:dTable>
        <c:showHorzBorder val="1"/>
        <c:showVertBorder val="1"/>
        <c:showOutline val="1"/>
        <c:showKeys val="0"/>
      </c:dTable>
    </c:plotArea>
    <c:plotVisOnly val="1"/>
    <c:dispBlanksAs val="gap"/>
    <c:showDLblsOverMax val="0"/>
  </c:chart>
  <c:txPr>
    <a:bodyPr/>
    <a:lstStyle/>
    <a:p>
      <a:pPr>
        <a:defRPr sz="1400">
          <a:cs typeface="B Yekan" pitchFamily="2" charset="-78"/>
        </a:defRPr>
      </a:pPr>
      <a:endParaRPr lang="fa-IR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fa-IR" sz="1400"/>
              <a:t>تعداد نسخه‌های مختلف اندروید کاربران کل ایران</a:t>
            </a:r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Sheet1!$A$63</c:f>
              <c:strCache>
                <c:ptCount val="1"/>
                <c:pt idx="0">
                  <c:v>اندروید</c:v>
                </c:pt>
              </c:strCache>
            </c:strRef>
          </c:tx>
          <c:invertIfNegative val="0"/>
          <c:cat>
            <c:strRef>
              <c:f>Sheet1!$A$64:$A$68</c:f>
              <c:strCache>
                <c:ptCount val="5"/>
                <c:pt idx="0">
                  <c:v>4</c:v>
                </c:pt>
                <c:pt idx="1">
                  <c:v>5</c:v>
                </c:pt>
                <c:pt idx="2">
                  <c:v>6</c:v>
                </c:pt>
                <c:pt idx="3">
                  <c:v>7</c:v>
                </c:pt>
                <c:pt idx="4">
                  <c:v>other</c:v>
                </c:pt>
              </c:strCache>
            </c:strRef>
          </c:cat>
          <c:val>
            <c:numRef>
              <c:f>Sheet1!$D$64:$D$68</c:f>
              <c:numCache>
                <c:formatCode>#,##0</c:formatCode>
                <c:ptCount val="5"/>
                <c:pt idx="0">
                  <c:v>10308524.105011936</c:v>
                </c:pt>
                <c:pt idx="1">
                  <c:v>8239871.1366348471</c:v>
                </c:pt>
                <c:pt idx="2">
                  <c:v>10074813.693317426</c:v>
                </c:pt>
                <c:pt idx="3">
                  <c:v>2242356.652744629</c:v>
                </c:pt>
                <c:pt idx="4">
                  <c:v>716922.47911694529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527156192"/>
        <c:axId val="-527151296"/>
      </c:barChart>
      <c:catAx>
        <c:axId val="-52715619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527151296"/>
        <c:crosses val="autoZero"/>
        <c:auto val="1"/>
        <c:lblAlgn val="ctr"/>
        <c:lblOffset val="100"/>
        <c:noMultiLvlLbl val="0"/>
      </c:catAx>
      <c:valAx>
        <c:axId val="-527151296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crossAx val="-527156192"/>
        <c:crosses val="autoZero"/>
        <c:crossBetween val="between"/>
      </c:valAx>
      <c:dTable>
        <c:showHorzBorder val="1"/>
        <c:showVertBorder val="1"/>
        <c:showOutline val="1"/>
        <c:showKeys val="1"/>
      </c:dTable>
    </c:plotArea>
    <c:plotVisOnly val="1"/>
    <c:dispBlanksAs val="gap"/>
    <c:showDLblsOverMax val="0"/>
  </c:chart>
  <c:txPr>
    <a:bodyPr/>
    <a:lstStyle/>
    <a:p>
      <a:pPr>
        <a:defRPr sz="1000">
          <a:cs typeface="B Yekan" pitchFamily="2" charset="-78"/>
        </a:defRPr>
      </a:pPr>
      <a:endParaRPr lang="fa-IR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 sz="1400"/>
            </a:pPr>
            <a:r>
              <a:rPr lang="fa-IR" sz="1400"/>
              <a:t>تعداد نسخه‌های مختلف </a:t>
            </a:r>
            <a:r>
              <a:rPr lang="en-US" sz="1400"/>
              <a:t>iOS</a:t>
            </a:r>
            <a:r>
              <a:rPr lang="fa-IR" sz="1400"/>
              <a:t> کاربران کل ایران</a:t>
            </a:r>
            <a:endParaRPr lang="en-US" sz="1400"/>
          </a:p>
        </c:rich>
      </c:tx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Sheet1!$A$70</c:f>
              <c:strCache>
                <c:ptCount val="1"/>
                <c:pt idx="0">
                  <c:v>iOS</c:v>
                </c:pt>
              </c:strCache>
            </c:strRef>
          </c:tx>
          <c:invertIfNegative val="0"/>
          <c:cat>
            <c:strRef>
              <c:f>Sheet1!$A$71:$A$75</c:f>
              <c:strCache>
                <c:ptCount val="5"/>
                <c:pt idx="0">
                  <c:v>7</c:v>
                </c:pt>
                <c:pt idx="1">
                  <c:v>8</c:v>
                </c:pt>
                <c:pt idx="2">
                  <c:v>9</c:v>
                </c:pt>
                <c:pt idx="3">
                  <c:v>10</c:v>
                </c:pt>
                <c:pt idx="4">
                  <c:v>other</c:v>
                </c:pt>
              </c:strCache>
            </c:strRef>
          </c:cat>
          <c:val>
            <c:numRef>
              <c:f>Sheet1!$D$71:$D$75</c:f>
              <c:numCache>
                <c:formatCode>#,##0</c:formatCode>
                <c:ptCount val="5"/>
                <c:pt idx="0">
                  <c:v>74593.675417661187</c:v>
                </c:pt>
                <c:pt idx="1">
                  <c:v>92827.684964200482</c:v>
                </c:pt>
                <c:pt idx="2">
                  <c:v>464138.42482100241</c:v>
                </c:pt>
                <c:pt idx="3">
                  <c:v>3447885.4415274472</c:v>
                </c:pt>
                <c:pt idx="4">
                  <c:v>8288.1861575178991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527162720"/>
        <c:axId val="-527161632"/>
      </c:barChart>
      <c:catAx>
        <c:axId val="-5271627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crossAx val="-527161632"/>
        <c:crosses val="autoZero"/>
        <c:auto val="1"/>
        <c:lblAlgn val="ctr"/>
        <c:lblOffset val="100"/>
        <c:noMultiLvlLbl val="0"/>
      </c:catAx>
      <c:valAx>
        <c:axId val="-527161632"/>
        <c:scaling>
          <c:orientation val="minMax"/>
        </c:scaling>
        <c:delete val="0"/>
        <c:axPos val="l"/>
        <c:majorGridlines/>
        <c:numFmt formatCode="#,##0" sourceLinked="1"/>
        <c:majorTickMark val="out"/>
        <c:minorTickMark val="none"/>
        <c:tickLblPos val="nextTo"/>
        <c:crossAx val="-527162720"/>
        <c:crosses val="autoZero"/>
        <c:crossBetween val="between"/>
      </c:valAx>
      <c:dTable>
        <c:showHorzBorder val="1"/>
        <c:showVertBorder val="1"/>
        <c:showOutline val="1"/>
        <c:showKeys val="1"/>
      </c:dTable>
    </c:plotArea>
    <c:plotVisOnly val="1"/>
    <c:dispBlanksAs val="gap"/>
    <c:showDLblsOverMax val="0"/>
  </c:chart>
  <c:txPr>
    <a:bodyPr/>
    <a:lstStyle/>
    <a:p>
      <a:pPr>
        <a:defRPr sz="1050">
          <a:cs typeface="B Yekan" pitchFamily="2" charset="-78"/>
        </a:defRPr>
      </a:pPr>
      <a:endParaRPr lang="fa-IR"/>
    </a:p>
  </c:txPr>
  <c:externalData r:id="rId1">
    <c:autoUpdate val="0"/>
  </c:externalData>
</c:chartSpace>
</file>

<file path=ppt/media/image1.jpeg>
</file>

<file path=ppt/media/image10.png>
</file>

<file path=ppt/media/image11.png>
</file>

<file path=ppt/media/image12.jpeg>
</file>

<file path=ppt/media/image13.jpeg>
</file>

<file path=ppt/media/image14.pn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68794E-6A4F-4427-B2E6-B659E8C2D1BB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A8D848-9813-4AF4-8453-3B095F75E4E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374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243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24269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358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79114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13088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1959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065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4831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3689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91870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575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5675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4086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50779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24932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52773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2914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28621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67719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482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5584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042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1726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1891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842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36335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902FC3-C259-41BA-9C9F-FDAFF5124870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955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1896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03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051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350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3213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8D848-9813-4AF4-8453-3B095F75E4EA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248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D08952-AA51-4A2A-9232-8E02B5B21AED}" type="datetimeFigureOut">
              <a:rPr lang="en-US" smtClean="0"/>
              <a:pPr/>
              <a:t>10/9/2018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5457AA-773A-4FEC-B779-6F2A8F327FE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3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fortunelords.com/youtube-statistics" TargetMode="Externa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5.xml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7.xml"/><Relationship Id="rId4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image" Target="../media/image8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9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0.xml"/><Relationship Id="rId4" Type="http://schemas.openxmlformats.org/officeDocument/2006/relationships/image" Target="../media/image8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1.xml"/><Relationship Id="rId4" Type="http://schemas.openxmlformats.org/officeDocument/2006/relationships/image" Target="../media/image8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parat.com/10.5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isfahanplus.ir/aparat-details/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7" Type="http://schemas.openxmlformats.org/officeDocument/2006/relationships/hyperlink" Target="https://www.slideshare.net/mahdinasseri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hyperlink" Target="https://www.linkedin.com/in/mahdinasseri" TargetMode="External"/><Relationship Id="rId4" Type="http://schemas.openxmlformats.org/officeDocument/2006/relationships/hyperlink" Target="http://www.slideshare.net/mahdinasseri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isfahanplus.ir/aparat-details/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sfahanplus.ir/aparat-details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Desktop\رازهای آپارات\aparat-mehdi-nasseri-696x464.jpg"/>
          <p:cNvPicPr>
            <a:picLocks noChangeAspect="1" noChangeArrowheads="1"/>
          </p:cNvPicPr>
          <p:nvPr/>
        </p:nvPicPr>
        <p:blipFill>
          <a:blip r:embed="rId3" cstate="print"/>
          <a:srcRect l="2439"/>
          <a:stretch>
            <a:fillRect/>
          </a:stretch>
        </p:blipFill>
        <p:spPr bwMode="auto">
          <a:xfrm>
            <a:off x="0" y="0"/>
            <a:ext cx="9144000" cy="62484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0" y="6248400"/>
            <a:ext cx="9144000" cy="46166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latin typeface="A  Duel" pitchFamily="2" charset="-78"/>
                <a:cs typeface="A  Mitra_3 (MRT)" pitchFamily="2" charset="-78"/>
              </a:rPr>
              <a:t>مهدی ناصری / مرداد 96</a:t>
            </a:r>
            <a:endParaRPr lang="en-US" sz="2400" dirty="0">
              <a:solidFill>
                <a:schemeClr val="bg1"/>
              </a:solidFill>
              <a:latin typeface="A  Duel" pitchFamily="2" charset="-78"/>
              <a:cs typeface="A  Mitra_3 (MRT)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801966" y="5257800"/>
            <a:ext cx="134203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1600" dirty="0" smtClean="0">
                <a:cs typeface="B Yekan" pitchFamily="2" charset="-78"/>
              </a:rPr>
              <a:t>منتشر شده در:</a:t>
            </a:r>
            <a:endParaRPr lang="en-US" sz="1600" dirty="0">
              <a:cs typeface="B Yekan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1875" y="6272150"/>
            <a:ext cx="2899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isfahanplus.ir/</a:t>
            </a:r>
            <a:r>
              <a:rPr lang="en-US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aparat</a:t>
            </a:r>
            <a:r>
              <a:rPr 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-details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143936"/>
            <a:ext cx="9220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8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8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وضعیت بازار ویدئو در ایران</a:t>
            </a:r>
            <a:endParaRPr lang="fa-IR" sz="28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۴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76400" y="685800"/>
            <a:ext cx="58222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۷۰ </a:t>
            </a:r>
            <a:r>
              <a:rPr lang="fa-IR" sz="16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درصد از کاربران اینترنت ایران در ماه حداقل یکبار ویدئو </a:t>
            </a:r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می‌بینند</a:t>
            </a:r>
            <a:endParaRPr lang="fa-IR" sz="16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۴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2" name="Rectangle 11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3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914400" y="3477161"/>
            <a:ext cx="7239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1600" dirty="0" smtClean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این یعنی تقریبا همه به محتوای ویدیویی دسترسی دارند. </a:t>
            </a:r>
          </a:p>
          <a:p>
            <a:pPr algn="just" rtl="1"/>
            <a:endParaRPr lang="fa-IR" sz="1600" dirty="0" smtClean="0">
              <a:solidFill>
                <a:srgbClr val="222222"/>
              </a:solidFill>
              <a:latin typeface="Iranian Sans" panose="01000500000000020002" pitchFamily="50" charset="-78"/>
              <a:cs typeface="Iranian Sans" panose="01000500000000020002" pitchFamily="50" charset="-78"/>
            </a:endParaRPr>
          </a:p>
          <a:p>
            <a:pPr algn="just" rtl="1"/>
            <a:r>
              <a:rPr lang="fa-IR" sz="1600" dirty="0" smtClean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دیوایس‌ها </a:t>
            </a:r>
            <a:r>
              <a:rPr lang="fa-IR" sz="1600" dirty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و سرعت اینترنت اکثر کاربران نسبت به دانلود و پخش ویدئو مناسب بوده و دیگر کمتر کسی دغدغه حجم مصرفی را در ازای تماشای ویدئو دارد</a:t>
            </a:r>
            <a:r>
              <a:rPr lang="fa-IR" sz="1600" dirty="0" smtClean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.</a:t>
            </a:r>
          </a:p>
        </p:txBody>
      </p:sp>
      <p:sp>
        <p:nvSpPr>
          <p:cNvPr id="3" name="Rectangle 2"/>
          <p:cNvSpPr/>
          <p:nvPr/>
        </p:nvSpPr>
        <p:spPr>
          <a:xfrm>
            <a:off x="0" y="2438400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از هر ۱۰ نفر حداقل ۷ نفر یک ویدئو در </a:t>
            </a:r>
            <a:r>
              <a:rPr lang="fa-IR" sz="2400" dirty="0" smtClean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ماه </a:t>
            </a:r>
            <a:r>
              <a:rPr lang="fa-IR" sz="2400" dirty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تماشا </a:t>
            </a:r>
            <a:r>
              <a:rPr lang="fa-IR" sz="2400" dirty="0" smtClean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می‌کنند</a:t>
            </a:r>
            <a:endParaRPr lang="en-US" sz="2400" dirty="0">
              <a:latin typeface="IRAban" panose="02000503000000020002" pitchFamily="2" charset="-78"/>
              <a:cs typeface="IRAban" panose="02000503000000020002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56285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" r="14750"/>
          <a:stretch/>
        </p:blipFill>
        <p:spPr>
          <a:xfrm>
            <a:off x="-76199" y="0"/>
            <a:ext cx="9242234" cy="692326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76200" y="4724400"/>
            <a:ext cx="9220200" cy="762000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-838200" y="-381000"/>
            <a:ext cx="5004896" cy="4508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28700" b="1" dirty="0">
                <a:solidFill>
                  <a:schemeClr val="bg1">
                    <a:lumMod val="75000"/>
                  </a:schemeClr>
                </a:solidFill>
                <a:cs typeface="B Roya" panose="00000400000000000000" pitchFamily="2" charset="-78"/>
              </a:rPr>
              <a:t>۱۵ </a:t>
            </a:r>
            <a:endParaRPr lang="en-US" sz="287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9600" y="2895600"/>
            <a:ext cx="335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راز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افشا شده از آپارات که هر کسب و کار </a:t>
            </a:r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آنـلـاینی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به آن </a:t>
            </a:r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نـیـاز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دارد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IRAban" panose="02000503000000020002" pitchFamily="2" charset="-78"/>
              <a:cs typeface="IRAban" panose="02000503000000020002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76200" y="4872335"/>
            <a:ext cx="8001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</a:t>
            </a:r>
            <a:r>
              <a:rPr lang="fa-IR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درباره سنجه‌های کلیدی فعالیت کسب‌وکارها در آپارات</a:t>
            </a:r>
          </a:p>
        </p:txBody>
      </p:sp>
      <p:sp>
        <p:nvSpPr>
          <p:cNvPr id="3" name="Rectangle 2"/>
          <p:cNvSpPr/>
          <p:nvPr/>
        </p:nvSpPr>
        <p:spPr>
          <a:xfrm>
            <a:off x="7543800" y="3561256"/>
            <a:ext cx="1390124" cy="27853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7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۳</a:t>
            </a:r>
            <a:endParaRPr lang="en-US" sz="17500" b="1" dirty="0">
              <a:cs typeface="B Roy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83742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52400" y="152400"/>
            <a:ext cx="922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4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سنجه‌های کلیدی فعالیت در آپارات</a:t>
            </a:r>
            <a:endParaRPr lang="fa-IR" sz="24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۳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24000" y="728246"/>
            <a:ext cx="589848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6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میانگین نرخ بازدید هر کانال در آپارات ۳۵ بازدید در روز </a:t>
            </a:r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  <a:endParaRPr lang="fa-IR" sz="16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۵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368937"/>
              </p:ext>
            </p:extLst>
          </p:nvPr>
        </p:nvGraphicFramePr>
        <p:xfrm>
          <a:off x="609600" y="2971800"/>
          <a:ext cx="8000999" cy="1447800"/>
        </p:xfrm>
        <a:graphic>
          <a:graphicData uri="http://schemas.openxmlformats.org/drawingml/2006/table">
            <a:tbl>
              <a:tblPr rtl="1"/>
              <a:tblGrid>
                <a:gridCol w="2621152"/>
                <a:gridCol w="1417662"/>
                <a:gridCol w="1119983"/>
                <a:gridCol w="1252613"/>
                <a:gridCol w="1589589"/>
              </a:tblGrid>
              <a:tr h="482600">
                <a:tc>
                  <a:txBody>
                    <a:bodyPr/>
                    <a:lstStyle/>
                    <a:p>
                      <a:pPr rtl="1">
                        <a:lnSpc>
                          <a:spcPct val="107000"/>
                        </a:lnSpc>
                      </a:pPr>
                      <a:endParaRPr lang="en-US" sz="1800">
                        <a:latin typeface="Calibri"/>
                        <a:ea typeface="Times New Roman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بازدید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لایک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کامنت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دانلود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2600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آمار کل در ماه</a:t>
                      </a:r>
                      <a:endParaRPr lang="en-US" sz="1800" b="1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315 میلیون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6.7 میلیون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240  هزار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61.5 میلیون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2600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میانگین هر کانال آپارات در ماه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1050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22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0.8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205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609600" y="4492823"/>
            <a:ext cx="8001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400" dirty="0">
                <a:solidFill>
                  <a:srgbClr val="222222"/>
                </a:solidFill>
                <a:latin typeface="IRANSans"/>
                <a:cs typeface="B Yekan" panose="00000400000000000000" pitchFamily="2" charset="-78"/>
              </a:rPr>
              <a:t>براساس تعداد کل کانال‌های فعال: ۳۰۰ هزار کانال و میانگین ۱۰٫۵ میلیون بازدید در روز در طی یک ماه</a:t>
            </a:r>
            <a:endParaRPr lang="en-US" sz="1400" dirty="0"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665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52400" y="152400"/>
            <a:ext cx="922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4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سنجه‌های کلیدی فعالیت در آپارات</a:t>
            </a:r>
            <a:endParaRPr lang="fa-IR" sz="24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۳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21512" y="685800"/>
            <a:ext cx="58222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0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نرخ تماشای ویدئو در آپارات ۵۰ درصد </a:t>
            </a:r>
            <a:r>
              <a:rPr lang="fa-IR" sz="20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  <a:endParaRPr lang="fa-IR" sz="20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۶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676400" y="3505200"/>
            <a:ext cx="58674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1400" dirty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از هر دو نفر که به صفحه یک ویدیو وارد می‌شوند یک تماشای موفق اتفاق می‌افتد</a:t>
            </a:r>
            <a:r>
              <a:rPr lang="fa-IR" sz="1400" dirty="0" smtClean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.</a:t>
            </a:r>
            <a:endParaRPr lang="en-US" sz="1400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" y="2590800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نرخ تماشای ویدئو ۵۰ درصد است</a:t>
            </a:r>
            <a:endParaRPr lang="en-US" sz="3200" dirty="0">
              <a:latin typeface="IRAban" panose="02000503000000020002" pitchFamily="2" charset="-78"/>
              <a:cs typeface="IRAban" panose="02000503000000020002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99924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52400" y="152400"/>
            <a:ext cx="9220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4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سنجه‌های کلیدی فعالیت در آپارات</a:t>
            </a:r>
            <a:endParaRPr lang="fa-IR" sz="24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۳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447800" y="609600"/>
            <a:ext cx="60508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6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هر کاربر فعال به طور میانگین ماهیانه ۶۵ دقیقه ویدئو در آپارات تماشا </a:t>
            </a:r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می‌کند</a:t>
            </a:r>
            <a:endParaRPr lang="fa-IR" sz="16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۷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590800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800" dirty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که با فرض هر ویدئو ۶ دقیقه یعنی ۶.۵ ویدئو در </a:t>
            </a:r>
            <a:r>
              <a:rPr lang="fa-IR" sz="2800" dirty="0" smtClean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ماه</a:t>
            </a:r>
            <a:endParaRPr lang="en-US" sz="2800" dirty="0">
              <a:latin typeface="IRAban" panose="02000503000000020002" pitchFamily="2" charset="-78"/>
              <a:cs typeface="IRAban" panose="02000503000000020002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112880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" r="14750"/>
          <a:stretch/>
        </p:blipFill>
        <p:spPr>
          <a:xfrm>
            <a:off x="-76199" y="0"/>
            <a:ext cx="9242234" cy="692326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76200" y="4724400"/>
            <a:ext cx="9220200" cy="762000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-838200" y="-381000"/>
            <a:ext cx="5004896" cy="4508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28700" b="1" dirty="0">
                <a:solidFill>
                  <a:schemeClr val="bg1">
                    <a:lumMod val="75000"/>
                  </a:schemeClr>
                </a:solidFill>
                <a:cs typeface="B Roya" panose="00000400000000000000" pitchFamily="2" charset="-78"/>
              </a:rPr>
              <a:t>۱۵ </a:t>
            </a:r>
            <a:endParaRPr lang="en-US" sz="287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9600" y="2895600"/>
            <a:ext cx="335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راز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افشا شده از آپارات که هر کسب و کار </a:t>
            </a:r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آنـلـاینی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به آن </a:t>
            </a:r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نـیـاز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دارد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IRAban" panose="02000503000000020002" pitchFamily="2" charset="-78"/>
              <a:cs typeface="IRAban" panose="02000503000000020002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76200" y="4844668"/>
            <a:ext cx="8001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</a:t>
            </a:r>
            <a:r>
              <a:rPr lang="fa-I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درباره ذائقه مصرف محتوا در ایران</a:t>
            </a:r>
          </a:p>
        </p:txBody>
      </p:sp>
      <p:sp>
        <p:nvSpPr>
          <p:cNvPr id="3" name="Rectangle 2"/>
          <p:cNvSpPr/>
          <p:nvPr/>
        </p:nvSpPr>
        <p:spPr>
          <a:xfrm>
            <a:off x="7543800" y="3561256"/>
            <a:ext cx="1390124" cy="27853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7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۱</a:t>
            </a:r>
            <a:endParaRPr lang="en-US" sz="17500" b="1" dirty="0">
              <a:cs typeface="B Roy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5109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52400" y="152400"/>
            <a:ext cx="92202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6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6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ذائقه مصرف محتوی در ایران</a:t>
            </a:r>
            <a:endParaRPr lang="fa-IR" sz="26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۱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95400" y="697468"/>
            <a:ext cx="6050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ایرانیان بیشتر دنبال محتوای تفریحی و خبری </a:t>
            </a:r>
            <a:r>
              <a:rPr lang="fa-IR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هستند</a:t>
            </a:r>
            <a:endParaRPr lang="fa-IR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8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Chart 11"/>
          <p:cNvGraphicFramePr/>
          <p:nvPr/>
        </p:nvGraphicFramePr>
        <p:xfrm>
          <a:off x="381000" y="1447800"/>
          <a:ext cx="84582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17411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52400" y="152400"/>
            <a:ext cx="9220200" cy="4924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6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6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ذائقه مصرف محتوی در ایران</a:t>
            </a:r>
            <a:endParaRPr lang="fa-IR" sz="26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۱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95400" y="697468"/>
            <a:ext cx="605088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ایرانیان بیشتر دنبال محتوای تفریحی و خبری </a:t>
            </a:r>
            <a:r>
              <a:rPr lang="fa-IR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هستند</a:t>
            </a:r>
            <a:endParaRPr lang="fa-IR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8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2014765037"/>
              </p:ext>
            </p:extLst>
          </p:nvPr>
        </p:nvGraphicFramePr>
        <p:xfrm>
          <a:off x="2057400" y="1600200"/>
          <a:ext cx="4648200" cy="441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" name="Rectangle 2"/>
          <p:cNvSpPr/>
          <p:nvPr/>
        </p:nvSpPr>
        <p:spPr>
          <a:xfrm>
            <a:off x="2342162" y="6000690"/>
            <a:ext cx="405752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>
              <a:defRPr sz="2000" b="1" i="0" u="none" strike="noStrike" kern="1200" baseline="0">
                <a:solidFill>
                  <a:prstClr val="black"/>
                </a:solidFill>
                <a:latin typeface="+mn-lt"/>
                <a:ea typeface="+mn-ea"/>
                <a:cs typeface="B Yekan" panose="00000400000000000000" pitchFamily="2" charset="-78"/>
              </a:defRPr>
            </a:pPr>
            <a:r>
              <a:rPr lang="fa-IR" dirty="0" smtClean="0"/>
              <a:t>نسبت نمایش </a:t>
            </a:r>
            <a:r>
              <a:rPr lang="fa-IR" dirty="0"/>
              <a:t>موفق روزانه در هر موضوع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063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" r="14750"/>
          <a:stretch/>
        </p:blipFill>
        <p:spPr>
          <a:xfrm>
            <a:off x="-76199" y="0"/>
            <a:ext cx="9242234" cy="692326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76200" y="4724400"/>
            <a:ext cx="9220200" cy="762000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-838200" y="-381000"/>
            <a:ext cx="5004896" cy="4508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28700" b="1" dirty="0">
                <a:solidFill>
                  <a:schemeClr val="bg1">
                    <a:lumMod val="75000"/>
                  </a:schemeClr>
                </a:solidFill>
                <a:cs typeface="B Roya" panose="00000400000000000000" pitchFamily="2" charset="-78"/>
              </a:rPr>
              <a:t>۱۵ </a:t>
            </a:r>
            <a:endParaRPr lang="en-US" sz="287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9600" y="2895600"/>
            <a:ext cx="335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راز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افشا شده از آپارات که هر کسب و کار </a:t>
            </a:r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آنـلـاینی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به آن </a:t>
            </a:r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نـیـاز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دارد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IRAban" panose="02000503000000020002" pitchFamily="2" charset="-78"/>
              <a:cs typeface="IRAban" panose="02000503000000020002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76200" y="4844668"/>
            <a:ext cx="8001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</a:t>
            </a:r>
            <a:r>
              <a:rPr lang="fa-I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درباره </a:t>
            </a:r>
            <a:r>
              <a:rPr lang="fa-IR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خصوصیات کاربران اینترنت در ایران</a:t>
            </a:r>
            <a:endParaRPr lang="fa-IR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543800" y="3561256"/>
            <a:ext cx="1390124" cy="27853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7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۲</a:t>
            </a:r>
            <a:endParaRPr lang="en-US" sz="17500" b="1" dirty="0">
              <a:cs typeface="B Roy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094826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152400"/>
            <a:ext cx="92202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2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خصوصیات کاربران اینترنت در ایران</a:t>
            </a:r>
            <a:endParaRPr lang="fa-IR" sz="22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۲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95400" y="609600"/>
            <a:ext cx="60508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دهه </a:t>
            </a:r>
            <a:r>
              <a:rPr lang="fa-IR" sz="16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شصتی‌ها (نسل هزاره) همچنان مهم‌ترین کاربران اینترنت در ایران </a:t>
            </a:r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هستند</a:t>
            </a:r>
            <a:endParaRPr lang="fa-IR" sz="16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>
                <a:cs typeface="B Roya" panose="00000400000000000000" pitchFamily="2" charset="-78"/>
              </a:rPr>
              <a:t>۹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3184789"/>
              </p:ext>
            </p:extLst>
          </p:nvPr>
        </p:nvGraphicFramePr>
        <p:xfrm>
          <a:off x="609600" y="1905000"/>
          <a:ext cx="7924799" cy="3047999"/>
        </p:xfrm>
        <a:graphic>
          <a:graphicData uri="http://schemas.openxmlformats.org/drawingml/2006/table">
            <a:tbl>
              <a:tblPr rtl="1"/>
              <a:tblGrid>
                <a:gridCol w="796949"/>
                <a:gridCol w="1172665"/>
                <a:gridCol w="1525209"/>
                <a:gridCol w="2463673"/>
                <a:gridCol w="1966303"/>
              </a:tblGrid>
              <a:tr h="676631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بازه سنی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سهم</a:t>
                      </a:r>
                      <a:r>
                        <a:rPr lang="fa-IR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 در آپارات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تعداد در آپارات (نفر)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تعداد کل کاربران اینترنت ایران (نفر) به تفکیک سن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b="1" u="sng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  <a:hlinkClick r:id="rId5"/>
                        </a:rPr>
                        <a:t>آمار مربوط به یوتیوب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5228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18-24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23.39%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6,783,100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10,117,989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11%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5228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25-34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44.18%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12,812,200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19,111,277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23%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5228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35-44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16.92%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4,906,800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7,319,212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26%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5228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45-54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6.62%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1,919,800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2,863,663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16%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5228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55-64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5.04%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1,461,600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2,180,191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8%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95228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+64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3.85%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1,116,500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6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1,665,424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600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3%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2959950" y="5334000"/>
            <a:ext cx="28600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dirty="0">
                <a:solidFill>
                  <a:srgbClr val="222222"/>
                </a:solidFill>
                <a:latin typeface="IRANSans"/>
                <a:cs typeface="B Yekan" panose="00000400000000000000" pitchFamily="2" charset="-78"/>
              </a:rPr>
              <a:t>ترکیب جمعیتی کاربران اینترنت </a:t>
            </a:r>
            <a:endParaRPr lang="en-US" dirty="0"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6046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Documents and Settings\Administrator\Desktop\رازهای آپارات\Big-Data-Formula-Graphs-Blackboard.jpg"/>
          <p:cNvPicPr>
            <a:picLocks noChangeAspect="1" noChangeArrowheads="1"/>
          </p:cNvPicPr>
          <p:nvPr/>
        </p:nvPicPr>
        <p:blipFill rotWithShape="1">
          <a:blip r:embed="rId3" cstate="print"/>
          <a:srcRect l="-91" t="-160" r="23959"/>
          <a:stretch/>
        </p:blipFill>
        <p:spPr bwMode="auto">
          <a:xfrm>
            <a:off x="-11016" y="-11017"/>
            <a:ext cx="9166034" cy="6893029"/>
          </a:xfrm>
          <a:prstGeom prst="rect">
            <a:avLst/>
          </a:prstGeom>
          <a:noFill/>
        </p:spPr>
      </p:pic>
      <p:sp>
        <p:nvSpPr>
          <p:cNvPr id="9" name="Rounded Rectangle 8"/>
          <p:cNvSpPr/>
          <p:nvPr/>
        </p:nvSpPr>
        <p:spPr>
          <a:xfrm>
            <a:off x="3505200" y="1828800"/>
            <a:ext cx="5486400" cy="2514600"/>
          </a:xfrm>
          <a:prstGeom prst="roundRect">
            <a:avLst>
              <a:gd name="adj" fmla="val 6038"/>
            </a:avLst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6" name="AutoShape 2" descr="https://i.pinimg.com/736x/28/10/8b/28108bbaecabbdf5461a61547c6dd67c--big-data-digital-marketing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https://i.pinimg.com/736x/28/10/8b/28108bbaecabbdf5461a61547c6dd67c--big-data-digital-marketing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505200" y="1828800"/>
            <a:ext cx="5410200" cy="235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fa-IR" sz="1400" dirty="0" smtClean="0">
                <a:solidFill>
                  <a:schemeClr val="bg1"/>
                </a:solidFill>
                <a:latin typeface="Iranian Sans" pitchFamily="2" charset="-78"/>
                <a:cs typeface="Iranian Sans" pitchFamily="2" charset="-78"/>
              </a:rPr>
              <a:t>در مراحل مختلفی از تصمیم‌گیری برای کسب‌وکارها،</a:t>
            </a:r>
          </a:p>
          <a:p>
            <a:pPr algn="just" rtl="1">
              <a:lnSpc>
                <a:spcPct val="150000"/>
              </a:lnSpc>
            </a:pPr>
            <a:r>
              <a:rPr lang="fa-IR" sz="1400" dirty="0" smtClean="0">
                <a:solidFill>
                  <a:schemeClr val="bg1"/>
                </a:solidFill>
                <a:latin typeface="Iranian Sans" pitchFamily="2" charset="-78"/>
                <a:cs typeface="Iranian Sans" pitchFamily="2" charset="-78"/>
              </a:rPr>
              <a:t>چه استارتاپ‌ها و چه کسب‌وکارهای جاافتاده، نیازمند</a:t>
            </a:r>
          </a:p>
          <a:p>
            <a:pPr algn="just" rtl="1">
              <a:lnSpc>
                <a:spcPct val="150000"/>
              </a:lnSpc>
            </a:pPr>
            <a:r>
              <a:rPr lang="fa-IR" sz="1400" dirty="0" smtClean="0">
                <a:solidFill>
                  <a:srgbClr val="FFFF00"/>
                </a:solidFill>
                <a:latin typeface="Iranian Sans" pitchFamily="2" charset="-78"/>
                <a:cs typeface="Iranian Sans" pitchFamily="2" charset="-78"/>
              </a:rPr>
              <a:t>داده‌</a:t>
            </a:r>
            <a:r>
              <a:rPr lang="fa-IR" sz="1400" dirty="0" smtClean="0">
                <a:solidFill>
                  <a:schemeClr val="bg1"/>
                </a:solidFill>
                <a:latin typeface="Iranian Sans" pitchFamily="2" charset="-78"/>
                <a:cs typeface="Iranian Sans" pitchFamily="2" charset="-78"/>
              </a:rPr>
              <a:t>های خاصی هستیم که فرایند ثبت، جمع‌آوری و </a:t>
            </a:r>
          </a:p>
          <a:p>
            <a:pPr algn="just" rtl="1">
              <a:lnSpc>
                <a:spcPct val="150000"/>
              </a:lnSpc>
            </a:pPr>
            <a:r>
              <a:rPr lang="fa-IR" sz="1400" dirty="0" smtClean="0">
                <a:solidFill>
                  <a:schemeClr val="bg1"/>
                </a:solidFill>
                <a:latin typeface="Iranian Sans" pitchFamily="2" charset="-78"/>
                <a:cs typeface="Iranian Sans" pitchFamily="2" charset="-78"/>
              </a:rPr>
              <a:t>نمایش آنها از حد و حدود کسب‌وکار ما خارج است.</a:t>
            </a:r>
          </a:p>
          <a:p>
            <a:pPr algn="just" rtl="1">
              <a:lnSpc>
                <a:spcPct val="150000"/>
              </a:lnSpc>
            </a:pPr>
            <a:r>
              <a:rPr lang="fa-IR" sz="1400" dirty="0" smtClean="0">
                <a:solidFill>
                  <a:schemeClr val="bg1"/>
                </a:solidFill>
                <a:latin typeface="Iranian Sans" pitchFamily="2" charset="-78"/>
                <a:cs typeface="Iranian Sans" pitchFamily="2" charset="-78"/>
              </a:rPr>
              <a:t>این داده‌ها معمولا بسیار کلی و عمومی هستند ولی به دلیل جامعیت و تاثیرگذاری در ترندهای کلی </a:t>
            </a:r>
            <a:r>
              <a:rPr lang="fa-IR" sz="1400" dirty="0" smtClean="0">
                <a:solidFill>
                  <a:srgbClr val="FFFF00"/>
                </a:solidFill>
                <a:latin typeface="Iranian Sans" pitchFamily="2" charset="-78"/>
                <a:cs typeface="Iranian Sans" pitchFamily="2" charset="-78"/>
              </a:rPr>
              <a:t>رفتاری کاربران و وضعیت بازار</a:t>
            </a:r>
            <a:r>
              <a:rPr lang="fa-IR" sz="1400" dirty="0" smtClean="0">
                <a:solidFill>
                  <a:schemeClr val="bg1"/>
                </a:solidFill>
                <a:latin typeface="Iranian Sans" pitchFamily="2" charset="-78"/>
                <a:cs typeface="Iranian Sans" pitchFamily="2" charset="-78"/>
              </a:rPr>
              <a:t>، تاثیر بسزایی در میزان موفقیت فعالیت‌ها و تصمیم‌گیری‌های ما دارند</a:t>
            </a:r>
            <a:endParaRPr lang="en-US" sz="1400" dirty="0">
              <a:solidFill>
                <a:schemeClr val="bg1"/>
              </a:solidFill>
              <a:latin typeface="Iranian Sans" pitchFamily="2" charset="-78"/>
              <a:cs typeface="Iranian Sans" pitchFamily="2" charset="-78"/>
            </a:endParaRPr>
          </a:p>
        </p:txBody>
      </p:sp>
      <p:pic>
        <p:nvPicPr>
          <p:cNvPr id="1030" name="Picture 6" descr="C:\Documents and Settings\Administrator\Desktop\رازهای آپارات\analysis-icon-24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276600" y="2142744"/>
            <a:ext cx="1828800" cy="1133856"/>
          </a:xfrm>
          <a:prstGeom prst="rect">
            <a:avLst/>
          </a:prstGeom>
          <a:noFill/>
        </p:spPr>
      </p:pic>
      <p:sp>
        <p:nvSpPr>
          <p:cNvPr id="11" name="Rectangle 10"/>
          <p:cNvSpPr/>
          <p:nvPr/>
        </p:nvSpPr>
        <p:spPr>
          <a:xfrm>
            <a:off x="4961647" y="1066800"/>
            <a:ext cx="39116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Aban" pitchFamily="2" charset="-78"/>
                <a:cs typeface="Aban" pitchFamily="2" charset="-78"/>
              </a:rPr>
              <a:t>داده‌هایی مهمی که نداریم</a:t>
            </a:r>
            <a:endParaRPr lang="en-US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IRAban" pitchFamily="2" charset="-78"/>
              <a:cs typeface="Ab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152400"/>
            <a:ext cx="92202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2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خصوصیات کاربران اینترنت در ایران</a:t>
            </a:r>
            <a:endParaRPr lang="fa-IR" sz="22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۲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95400" y="609600"/>
            <a:ext cx="60508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دهه </a:t>
            </a:r>
            <a:r>
              <a:rPr lang="fa-IR" sz="16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شصتی‌ها (نسل هزاره) همچنان مهم‌ترین کاربران اینترنت در ایران </a:t>
            </a:r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هستند</a:t>
            </a:r>
            <a:endParaRPr lang="fa-IR" sz="16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>
                <a:cs typeface="B Roya" panose="00000400000000000000" pitchFamily="2" charset="-78"/>
              </a:rPr>
              <a:t>۹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985814906"/>
              </p:ext>
            </p:extLst>
          </p:nvPr>
        </p:nvGraphicFramePr>
        <p:xfrm>
          <a:off x="304800" y="1905000"/>
          <a:ext cx="8077200" cy="441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370043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152400"/>
            <a:ext cx="92202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2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خصوصیات کاربران اینترنت در ایران</a:t>
            </a:r>
            <a:endParaRPr lang="fa-IR" sz="22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۲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95400" y="609600"/>
            <a:ext cx="605088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دهه </a:t>
            </a:r>
            <a:r>
              <a:rPr lang="fa-IR" sz="16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شصتی‌ها (نسل هزاره) همچنان مهم‌ترین کاربران اینترنت در ایران </a:t>
            </a:r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هستند</a:t>
            </a:r>
            <a:endParaRPr lang="fa-IR" sz="16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>
                <a:cs typeface="B Roya" panose="00000400000000000000" pitchFamily="2" charset="-78"/>
              </a:rPr>
              <a:t>۹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Chart 11"/>
          <p:cNvGraphicFramePr/>
          <p:nvPr>
            <p:extLst>
              <p:ext uri="{D42A27DB-BD31-4B8C-83A1-F6EECF244321}">
                <p14:modId xmlns:p14="http://schemas.microsoft.com/office/powerpoint/2010/main" val="1854259098"/>
              </p:ext>
            </p:extLst>
          </p:nvPr>
        </p:nvGraphicFramePr>
        <p:xfrm>
          <a:off x="304800" y="1981200"/>
          <a:ext cx="8153400" cy="4267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Rectangle 1"/>
          <p:cNvSpPr/>
          <p:nvPr/>
        </p:nvSpPr>
        <p:spPr>
          <a:xfrm>
            <a:off x="2401246" y="1676400"/>
            <a:ext cx="40831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dirty="0">
                <a:solidFill>
                  <a:srgbClr val="222222"/>
                </a:solidFill>
                <a:latin typeface="IRANSans"/>
                <a:cs typeface="B Yekan" panose="00000400000000000000" pitchFamily="2" charset="-78"/>
              </a:rPr>
              <a:t>سهم بازه‌های سنی آپارات </a:t>
            </a:r>
            <a:r>
              <a:rPr lang="fa-IR" dirty="0" smtClean="0">
                <a:solidFill>
                  <a:srgbClr val="222222"/>
                </a:solidFill>
                <a:latin typeface="IRANSans"/>
                <a:cs typeface="B Yekan" panose="00000400000000000000" pitchFamily="2" charset="-78"/>
              </a:rPr>
              <a:t>در مقایسه با یوتیوب</a:t>
            </a:r>
            <a:endParaRPr lang="en-US" dirty="0"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4039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۲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76400" y="609600"/>
            <a:ext cx="559368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7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کاربران </a:t>
            </a:r>
            <a:r>
              <a:rPr lang="fa-IR" sz="17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ایرانی بیشتر از چه سرویس‌دهنده‌های اینترنتی استفاده </a:t>
            </a:r>
            <a:r>
              <a:rPr lang="fa-IR" sz="17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می‌کنند؟</a:t>
            </a:r>
            <a:endParaRPr lang="fa-IR" sz="17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۱۰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-76200" y="152400"/>
            <a:ext cx="92202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2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خصوصیات کاربران اینترنت در ایران</a:t>
            </a:r>
            <a:endParaRPr lang="fa-IR" sz="22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11" name="Rectangle 10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2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/>
          <p:cNvPicPr/>
          <p:nvPr/>
        </p:nvPicPr>
        <p:blipFill>
          <a:blip r:embed="rId5" cstate="print"/>
          <a:srcRect l="10737" t="39305" r="12019" b="23529"/>
          <a:stretch>
            <a:fillRect/>
          </a:stretch>
        </p:blipFill>
        <p:spPr bwMode="auto">
          <a:xfrm>
            <a:off x="108332" y="2209800"/>
            <a:ext cx="8915400" cy="2590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246742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" r="14750"/>
          <a:stretch/>
        </p:blipFill>
        <p:spPr>
          <a:xfrm>
            <a:off x="-76199" y="0"/>
            <a:ext cx="9242234" cy="692326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76200" y="4724400"/>
            <a:ext cx="9220200" cy="762000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-838200" y="-381000"/>
            <a:ext cx="5004896" cy="4508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28700" b="1" dirty="0">
                <a:solidFill>
                  <a:schemeClr val="bg1">
                    <a:lumMod val="75000"/>
                  </a:schemeClr>
                </a:solidFill>
                <a:cs typeface="B Roya" panose="00000400000000000000" pitchFamily="2" charset="-78"/>
              </a:rPr>
              <a:t>۱۵ </a:t>
            </a:r>
            <a:endParaRPr lang="en-US" sz="287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9600" y="2895600"/>
            <a:ext cx="335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راز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افشا شده از آپارات که هر کسب و کار </a:t>
            </a:r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آنـلـاینی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به آن </a:t>
            </a:r>
            <a:r>
              <a:rPr lang="fa-IR" sz="24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نـیـاز </a:t>
            </a:r>
            <a:r>
              <a:rPr lang="fa-IR" sz="24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دارد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IRAban" panose="02000503000000020002" pitchFamily="2" charset="-78"/>
              <a:cs typeface="IRAban" panose="02000503000000020002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228600" y="4872335"/>
            <a:ext cx="8001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3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3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</a:t>
            </a:r>
            <a:r>
              <a:rPr lang="fa-IR" sz="23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درباره </a:t>
            </a:r>
            <a:r>
              <a:rPr lang="fa-IR" sz="23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ابزارهای مورد استفاده کاربران اینترنت در ایران</a:t>
            </a:r>
            <a:endParaRPr lang="fa-IR" sz="23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543800" y="3561256"/>
            <a:ext cx="1390124" cy="27853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75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7500" b="1" dirty="0">
              <a:cs typeface="B Roy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142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255657"/>
            <a:ext cx="92202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700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 </a:t>
            </a:r>
            <a:r>
              <a:rPr lang="fa-IR" sz="1700" b="1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راز درباره ابزارهای مورد استفاده کاربران اینترنت در ایران</a:t>
            </a:r>
            <a:endParaRPr lang="fa-IR" sz="1700" dirty="0">
              <a:solidFill>
                <a:schemeClr val="bg1">
                  <a:lumMod val="75000"/>
                </a:schemeClr>
              </a:solidFill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76400" y="666690"/>
            <a:ext cx="55936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0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موبایل </a:t>
            </a:r>
            <a:r>
              <a:rPr lang="fa-IR" sz="20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در حال بلعیدن وب </a:t>
            </a:r>
            <a:r>
              <a:rPr lang="fa-IR" sz="20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۱۱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/>
          <p:nvPr/>
        </p:nvPicPr>
        <p:blipFill>
          <a:blip r:embed="rId5" cstate="print"/>
          <a:srcRect l="20339" t="23797" r="22009" b="24866"/>
          <a:stretch>
            <a:fillRect/>
          </a:stretch>
        </p:blipFill>
        <p:spPr bwMode="auto">
          <a:xfrm>
            <a:off x="381000" y="2743200"/>
            <a:ext cx="4038600" cy="23621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570080"/>
              </p:ext>
            </p:extLst>
          </p:nvPr>
        </p:nvGraphicFramePr>
        <p:xfrm>
          <a:off x="4648200" y="2971800"/>
          <a:ext cx="4114801" cy="2286004"/>
        </p:xfrm>
        <a:graphic>
          <a:graphicData uri="http://schemas.openxmlformats.org/drawingml/2006/table">
            <a:tbl>
              <a:tblPr rtl="1"/>
              <a:tblGrid>
                <a:gridCol w="908511"/>
                <a:gridCol w="923654"/>
                <a:gridCol w="1094000"/>
                <a:gridCol w="1188636"/>
              </a:tblGrid>
              <a:tr h="721540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</a:pPr>
                      <a:endParaRPr lang="en-US" sz="1800" dirty="0">
                        <a:latin typeface="Calibri"/>
                        <a:ea typeface="Times New Roman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سهم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کاربر آپارات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کاربر کل ایران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21540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موبایل</a:t>
                      </a:r>
                      <a:endParaRPr lang="en-US" sz="1800" b="1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76.30%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22,127,000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33,005,668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1462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دسکتاپ</a:t>
                      </a:r>
                      <a:endParaRPr lang="en-US" sz="1800" b="1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16.20%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4,698,000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7,007,757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21462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تبلت</a:t>
                      </a:r>
                      <a:endParaRPr lang="en-US" sz="1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7.40%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2,146,000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3,201,074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3500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255657"/>
            <a:ext cx="92202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700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 </a:t>
            </a:r>
            <a:r>
              <a:rPr lang="fa-IR" sz="1700" b="1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راز درباره ابزارهای مورد استفاده کاربران اینترنت در ایران</a:t>
            </a:r>
            <a:endParaRPr lang="fa-IR" sz="1700" dirty="0">
              <a:solidFill>
                <a:schemeClr val="bg1">
                  <a:lumMod val="75000"/>
                </a:schemeClr>
              </a:solidFill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76400" y="666690"/>
            <a:ext cx="55936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0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موبایل </a:t>
            </a:r>
            <a:r>
              <a:rPr lang="fa-IR" sz="20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در حال بلعیدن وب </a:t>
            </a:r>
            <a:r>
              <a:rPr lang="fa-IR" sz="20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۱۱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78923580"/>
              </p:ext>
            </p:extLst>
          </p:nvPr>
        </p:nvGraphicFramePr>
        <p:xfrm>
          <a:off x="533400" y="1752600"/>
          <a:ext cx="7543800" cy="4572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74273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255657"/>
            <a:ext cx="92202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700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 </a:t>
            </a:r>
            <a:r>
              <a:rPr lang="fa-IR" sz="1700" b="1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راز درباره ابزارهای مورد استفاده کاربران اینترنت در ایران</a:t>
            </a:r>
            <a:endParaRPr lang="fa-IR" sz="1700" dirty="0">
              <a:solidFill>
                <a:schemeClr val="bg1">
                  <a:lumMod val="75000"/>
                </a:schemeClr>
              </a:solidFill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52600" y="609600"/>
            <a:ext cx="55174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اندروید </a:t>
            </a:r>
            <a:r>
              <a:rPr lang="fa-IR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با اختلاف رهبر بازار سیستم‌عامل کاربران اینترنت </a:t>
            </a:r>
            <a:r>
              <a:rPr lang="fa-IR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  <a:endParaRPr lang="fa-IR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۱۲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9145542"/>
              </p:ext>
            </p:extLst>
          </p:nvPr>
        </p:nvGraphicFramePr>
        <p:xfrm>
          <a:off x="228600" y="1828799"/>
          <a:ext cx="8686800" cy="4267200"/>
        </p:xfrm>
        <a:graphic>
          <a:graphicData uri="http://schemas.openxmlformats.org/drawingml/2006/table">
            <a:tbl>
              <a:tblPr rtl="1"/>
              <a:tblGrid>
                <a:gridCol w="1930400"/>
                <a:gridCol w="1946354"/>
                <a:gridCol w="2305312"/>
                <a:gridCol w="2504734"/>
              </a:tblGrid>
              <a:tr h="867220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</a:pPr>
                      <a:endParaRPr lang="en-US" sz="2800" dirty="0">
                        <a:latin typeface="Calibri"/>
                        <a:ea typeface="Times New Roman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20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سهم</a:t>
                      </a:r>
                      <a:endParaRPr lang="en-US" sz="2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20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کاربر آپارات</a:t>
                      </a:r>
                      <a:endParaRPr lang="en-US" sz="2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20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کاربر کل ایران</a:t>
                      </a:r>
                      <a:endParaRPr lang="en-US" sz="2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7220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20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اندروید</a:t>
                      </a:r>
                      <a:endParaRPr lang="en-US" sz="2800" b="1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73.01%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21,172,900</a:t>
                      </a:r>
                      <a:endParaRPr lang="en-US" sz="2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31,582,488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6552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20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ویندوز</a:t>
                      </a:r>
                      <a:endParaRPr lang="en-US" sz="2800" b="1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16.22%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4,703,800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7,016,408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6552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 b="1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iOS</a:t>
                      </a:r>
                      <a:endParaRPr lang="en-US" sz="2800" b="1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9.58%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2,778,200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4,144,093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6552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20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لینوکس</a:t>
                      </a:r>
                      <a:endParaRPr lang="en-US" sz="2800" b="1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0.61%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176,900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263,872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6552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2000" b="1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مکینتاش</a:t>
                      </a:r>
                      <a:endParaRPr lang="en-US" sz="2800" b="1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0.24%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69,600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103,819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06552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2000" b="1" dirty="0">
                          <a:solidFill>
                            <a:srgbClr val="000000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دیگر</a:t>
                      </a:r>
                      <a:endParaRPr lang="en-US" sz="2800" b="1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0.34%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98,600</a:t>
                      </a:r>
                      <a:endParaRPr lang="en-US" sz="2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147,076</a:t>
                      </a:r>
                      <a:endParaRPr lang="en-US" sz="2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4809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255657"/>
            <a:ext cx="92202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700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 </a:t>
            </a:r>
            <a:r>
              <a:rPr lang="fa-IR" sz="1700" b="1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راز درباره ابزارهای مورد استفاده کاربران اینترنت در ایران</a:t>
            </a:r>
            <a:endParaRPr lang="fa-IR" sz="1700" dirty="0">
              <a:solidFill>
                <a:schemeClr val="bg1">
                  <a:lumMod val="75000"/>
                </a:schemeClr>
              </a:solidFill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52600" y="609600"/>
            <a:ext cx="55174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اندروید </a:t>
            </a:r>
            <a:r>
              <a:rPr lang="fa-IR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با اختلاف رهبر بازار سیستم‌عامل کاربران اینترنت </a:t>
            </a:r>
            <a:r>
              <a:rPr lang="fa-IR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  <a:endParaRPr lang="fa-IR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۱۲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166692482"/>
              </p:ext>
            </p:extLst>
          </p:nvPr>
        </p:nvGraphicFramePr>
        <p:xfrm>
          <a:off x="533400" y="1676400"/>
          <a:ext cx="8077200" cy="464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02567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255657"/>
            <a:ext cx="92202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700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 </a:t>
            </a:r>
            <a:r>
              <a:rPr lang="fa-IR" sz="1700" b="1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راز درباره ابزارهای مورد استفاده کاربران اینترنت در ایران</a:t>
            </a:r>
            <a:endParaRPr lang="fa-IR" sz="1700" dirty="0">
              <a:solidFill>
                <a:schemeClr val="bg1">
                  <a:lumMod val="75000"/>
                </a:schemeClr>
              </a:solidFill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76400" y="609600"/>
            <a:ext cx="559368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7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اپل </a:t>
            </a:r>
            <a:r>
              <a:rPr lang="fa-IR" sz="17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در بهنگام نگه‌داشتن کاربرانش موفق‌تر از اندروید و ویندوز </a:t>
            </a:r>
            <a:r>
              <a:rPr lang="fa-IR" sz="17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  <a:endParaRPr lang="fa-IR" sz="17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۱۳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725604"/>
              </p:ext>
            </p:extLst>
          </p:nvPr>
        </p:nvGraphicFramePr>
        <p:xfrm>
          <a:off x="4724400" y="2743200"/>
          <a:ext cx="4267200" cy="2667000"/>
        </p:xfrm>
        <a:graphic>
          <a:graphicData uri="http://schemas.openxmlformats.org/drawingml/2006/table">
            <a:tbl>
              <a:tblPr rtl="1" firstRow="1" firstCol="1" bandRow="1">
                <a:tableStyleId>{5C22544A-7EE6-4342-B048-85BDC9FD1C3A}</a:tableStyleId>
              </a:tblPr>
              <a:tblGrid>
                <a:gridCol w="952677"/>
                <a:gridCol w="952677"/>
                <a:gridCol w="1131304"/>
                <a:gridCol w="1230542"/>
              </a:tblGrid>
              <a:tr h="44450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dirty="0">
                          <a:effectLst/>
                          <a:cs typeface="B Yekan" panose="00000400000000000000" pitchFamily="2" charset="-78"/>
                        </a:rPr>
                        <a:t>اندروید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dirty="0">
                          <a:effectLst/>
                          <a:cs typeface="B Yekan" panose="00000400000000000000" pitchFamily="2" charset="-78"/>
                        </a:rPr>
                        <a:t>سهم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>
                          <a:effectLst/>
                          <a:cs typeface="B Yekan" panose="00000400000000000000" pitchFamily="2" charset="-78"/>
                        </a:rPr>
                        <a:t>کاربر آپارات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>
                          <a:effectLst/>
                          <a:cs typeface="B Yekan" panose="00000400000000000000" pitchFamily="2" charset="-78"/>
                        </a:rPr>
                        <a:t>کاربر کل ایران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cs typeface="B Yekan" panose="00000400000000000000" pitchFamily="2" charset="-78"/>
                        </a:rPr>
                        <a:t>32.64%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6,910,835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10,308,524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26.09%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5,524,010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8,239,871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6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31.90%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6,754,155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10,074,814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7.10%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1,503,276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2,242,357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other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2.27%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cs typeface="B Yekan" panose="00000400000000000000" pitchFamily="2" charset="-78"/>
                        </a:rPr>
                        <a:t>480,625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cs typeface="B Yekan" panose="00000400000000000000" pitchFamily="2" charset="-78"/>
                        </a:rPr>
                        <a:t>716,922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83477640"/>
              </p:ext>
            </p:extLst>
          </p:nvPr>
        </p:nvGraphicFramePr>
        <p:xfrm>
          <a:off x="228600" y="1676400"/>
          <a:ext cx="4495800" cy="4419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34365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255657"/>
            <a:ext cx="92202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700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 </a:t>
            </a:r>
            <a:r>
              <a:rPr lang="fa-IR" sz="1700" b="1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راز درباره ابزارهای مورد استفاده کاربران اینترنت در ایران</a:t>
            </a:r>
            <a:endParaRPr lang="fa-IR" sz="1700" dirty="0">
              <a:solidFill>
                <a:schemeClr val="bg1">
                  <a:lumMod val="75000"/>
                </a:schemeClr>
              </a:solidFill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76400" y="609600"/>
            <a:ext cx="559368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7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اپل </a:t>
            </a:r>
            <a:r>
              <a:rPr lang="fa-IR" sz="17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در بهنگام نگه‌داشتن کاربرانش موفق‌تر از اندروید و ویندوز </a:t>
            </a:r>
            <a:r>
              <a:rPr lang="fa-IR" sz="17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  <a:endParaRPr lang="fa-IR" sz="17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۱۳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50083904"/>
              </p:ext>
            </p:extLst>
          </p:nvPr>
        </p:nvGraphicFramePr>
        <p:xfrm>
          <a:off x="76200" y="1524000"/>
          <a:ext cx="4572000" cy="4724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5" name="Tab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2667250"/>
              </p:ext>
            </p:extLst>
          </p:nvPr>
        </p:nvGraphicFramePr>
        <p:xfrm>
          <a:off x="4724400" y="2743200"/>
          <a:ext cx="4267200" cy="2667000"/>
        </p:xfrm>
        <a:graphic>
          <a:graphicData uri="http://schemas.openxmlformats.org/drawingml/2006/table">
            <a:tbl>
              <a:tblPr rtl="1" firstRow="1" firstCol="1" bandRow="1">
                <a:tableStyleId>{5C22544A-7EE6-4342-B048-85BDC9FD1C3A}</a:tableStyleId>
              </a:tblPr>
              <a:tblGrid>
                <a:gridCol w="952677"/>
                <a:gridCol w="952677"/>
                <a:gridCol w="1131304"/>
                <a:gridCol w="1230542"/>
              </a:tblGrid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 dirty="0">
                          <a:effectLst/>
                          <a:cs typeface="B Yekan" panose="00000400000000000000" pitchFamily="2" charset="-78"/>
                        </a:rPr>
                        <a:t>iOS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1" fontAlgn="b"/>
                      <a:r>
                        <a:rPr lang="fa-IR" sz="1600" b="1" u="none" strike="noStrike" dirty="0">
                          <a:effectLst/>
                          <a:cs typeface="B Yekan" panose="00000400000000000000" pitchFamily="2" charset="-78"/>
                        </a:rPr>
                        <a:t>سهم</a:t>
                      </a:r>
                      <a:endParaRPr lang="fa-I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1" fontAlgn="b"/>
                      <a:r>
                        <a:rPr lang="fa-IR" sz="1600" b="1" u="none" strike="noStrike" dirty="0">
                          <a:effectLst/>
                          <a:cs typeface="B Yekan" panose="00000400000000000000" pitchFamily="2" charset="-78"/>
                        </a:rPr>
                        <a:t>کاربر آپارات</a:t>
                      </a:r>
                      <a:endParaRPr lang="fa-I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1" fontAlgn="b"/>
                      <a:r>
                        <a:rPr lang="fa-IR" sz="1600" b="1" u="none" strike="noStrike" dirty="0">
                          <a:effectLst/>
                          <a:cs typeface="B Yekan" panose="00000400000000000000" pitchFamily="2" charset="-78"/>
                        </a:rPr>
                        <a:t>کاربر کل ایران</a:t>
                      </a:r>
                      <a:endParaRPr lang="fa-I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>
                          <a:effectLst/>
                          <a:cs typeface="B Yekan" panose="00000400000000000000" pitchFamily="2" charset="-78"/>
                        </a:rPr>
                        <a:t>7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1.80%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50,008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74,594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>
                          <a:effectLst/>
                          <a:cs typeface="B Yekan" panose="00000400000000000000" pitchFamily="2" charset="-78"/>
                        </a:rPr>
                        <a:t>8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2.24%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62,232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92,828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>
                          <a:effectLst/>
                          <a:cs typeface="B Yekan" panose="00000400000000000000" pitchFamily="2" charset="-78"/>
                        </a:rPr>
                        <a:t>9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 dirty="0">
                          <a:effectLst/>
                          <a:cs typeface="B Yekan" panose="00000400000000000000" pitchFamily="2" charset="-78"/>
                        </a:rPr>
                        <a:t>11.20%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311,158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464,138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>
                          <a:effectLst/>
                          <a:cs typeface="B Yekan" panose="00000400000000000000" pitchFamily="2" charset="-78"/>
                        </a:rPr>
                        <a:t>10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83.20%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2,311,462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 dirty="0">
                          <a:effectLst/>
                          <a:cs typeface="B Yekan" panose="00000400000000000000" pitchFamily="2" charset="-78"/>
                        </a:rPr>
                        <a:t>3,447,885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 dirty="0">
                          <a:effectLst/>
                          <a:cs typeface="B Yekan" panose="00000400000000000000" pitchFamily="2" charset="-78"/>
                        </a:rPr>
                        <a:t>other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0.20%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5,556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 dirty="0">
                          <a:effectLst/>
                          <a:cs typeface="B Yekan" panose="00000400000000000000" pitchFamily="2" charset="-78"/>
                        </a:rPr>
                        <a:t>8,288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667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Documents and Settings\Administrator\Desktop\رازهای آپارات\11_mr_top_7-70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145571" y="0"/>
            <a:ext cx="10289571" cy="6858000"/>
          </a:xfrm>
          <a:prstGeom prst="rect">
            <a:avLst/>
          </a:prstGeom>
          <a:noFill/>
        </p:spPr>
      </p:pic>
      <p:sp>
        <p:nvSpPr>
          <p:cNvPr id="7" name="Rounded Rectangle 6"/>
          <p:cNvSpPr/>
          <p:nvPr/>
        </p:nvSpPr>
        <p:spPr>
          <a:xfrm>
            <a:off x="2819400" y="4038600"/>
            <a:ext cx="5486400" cy="2514600"/>
          </a:xfrm>
          <a:prstGeom prst="roundRect">
            <a:avLst>
              <a:gd name="adj" fmla="val 6038"/>
            </a:avLst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6" name="AutoShape 2" descr="https://i.pinimg.com/736x/28/10/8b/28108bbaecabbdf5461a61547c6dd67c--big-data-digital-marketing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https://i.pinimg.com/736x/28/10/8b/28108bbaecabbdf5461a61547c6dd67c--big-data-digital-marketing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819400" y="4178064"/>
            <a:ext cx="5486400" cy="20217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>
              <a:lnSpc>
                <a:spcPct val="150000"/>
              </a:lnSpc>
            </a:pPr>
            <a:r>
              <a:rPr lang="fa-IR" sz="1700" dirty="0" smtClean="0">
                <a:solidFill>
                  <a:srgbClr val="FFFF00"/>
                </a:solidFill>
                <a:latin typeface="Iranian Sans" pitchFamily="2" charset="-78"/>
                <a:cs typeface="Aban" pitchFamily="2" charset="-78"/>
              </a:rPr>
              <a:t>آپارات</a:t>
            </a:r>
            <a:r>
              <a:rPr lang="fa-IR" sz="1700" dirty="0" smtClean="0">
                <a:solidFill>
                  <a:schemeClr val="bg1"/>
                </a:solidFill>
                <a:latin typeface="Iranian Sans" pitchFamily="2" charset="-78"/>
                <a:cs typeface="Aban" pitchFamily="2" charset="-78"/>
              </a:rPr>
              <a:t> اخیرا (مرداد ۱۳۹۶) در پی شکستن رکورد پخش ۱۰.۵ میلیون پخش ویدیو موفق در روز، گزارشی را تهیه و در سایت خود منتشر کرده است.</a:t>
            </a:r>
          </a:p>
          <a:p>
            <a:pPr algn="just" rtl="1">
              <a:lnSpc>
                <a:spcPct val="150000"/>
              </a:lnSpc>
            </a:pPr>
            <a:r>
              <a:rPr lang="fa-IR" sz="1700" dirty="0" smtClean="0">
                <a:solidFill>
                  <a:schemeClr val="bg1"/>
                </a:solidFill>
                <a:latin typeface="Iranian Sans" pitchFamily="2" charset="-78"/>
                <a:cs typeface="Aban" pitchFamily="2" charset="-78"/>
              </a:rPr>
              <a:t>داده‌های منتشر شده در این گزارش برای بسیاری از کسب و کارهای کوچکتر حکم طلا را دارند. آپارات دانسته یا ندانسته بسیاری از </a:t>
            </a:r>
            <a:r>
              <a:rPr lang="fa-IR" sz="1700" dirty="0" smtClean="0">
                <a:solidFill>
                  <a:srgbClr val="FFFF00"/>
                </a:solidFill>
                <a:latin typeface="Iranian Sans" pitchFamily="2" charset="-78"/>
                <a:cs typeface="Aban" pitchFamily="2" charset="-78"/>
              </a:rPr>
              <a:t>سنجه‌های مهم کاربران اینترنت ایران </a:t>
            </a:r>
            <a:r>
              <a:rPr lang="fa-IR" sz="1700" dirty="0" smtClean="0">
                <a:solidFill>
                  <a:schemeClr val="bg1"/>
                </a:solidFill>
                <a:latin typeface="Iranian Sans" pitchFamily="2" charset="-78"/>
                <a:cs typeface="Aban" pitchFamily="2" charset="-78"/>
              </a:rPr>
              <a:t>را منتشر کرده و رازهای مهمی را افشا کرده است.</a:t>
            </a:r>
            <a:endParaRPr lang="en-US" sz="1700" dirty="0">
              <a:solidFill>
                <a:schemeClr val="bg1"/>
              </a:solidFill>
              <a:latin typeface="Iranian Sans" pitchFamily="2" charset="-78"/>
              <a:cs typeface="Aban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836901" y="2808982"/>
            <a:ext cx="197201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 Aban"/>
                <a:cs typeface="Aban" pitchFamily="2" charset="-78"/>
              </a:rPr>
              <a:t>۱۰.۵ </a:t>
            </a:r>
            <a:r>
              <a:rPr lang="fa-IR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 Aban"/>
                <a:cs typeface="Aban" pitchFamily="2" charset="-78"/>
              </a:rPr>
              <a:t>میلیون</a:t>
            </a:r>
          </a:p>
          <a:p>
            <a:pPr algn="ctr" rtl="1"/>
            <a:r>
              <a:rPr lang="fa-IR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 Aban"/>
                <a:cs typeface="Aban" pitchFamily="2" charset="-78"/>
              </a:rPr>
              <a:t> </a:t>
            </a:r>
            <a:r>
              <a:rPr lang="fa-IR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 Aban"/>
                <a:cs typeface="Aban" pitchFamily="2" charset="-78"/>
              </a:rPr>
              <a:t>رکورد در روز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IR Aban"/>
              <a:cs typeface="Ab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255657"/>
            <a:ext cx="92202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700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 </a:t>
            </a:r>
            <a:r>
              <a:rPr lang="fa-IR" sz="1700" b="1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راز درباره ابزارهای مورد استفاده کاربران اینترنت در ایران</a:t>
            </a:r>
            <a:endParaRPr lang="fa-IR" sz="1700" dirty="0">
              <a:solidFill>
                <a:schemeClr val="bg1">
                  <a:lumMod val="75000"/>
                </a:schemeClr>
              </a:solidFill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76400" y="609600"/>
            <a:ext cx="559368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7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اپل </a:t>
            </a:r>
            <a:r>
              <a:rPr lang="fa-IR" sz="17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در بهنگام نگه‌داشتن کاربرانش موفق‌تر از اندروید و ویندوز </a:t>
            </a:r>
            <a:r>
              <a:rPr lang="fa-IR" sz="17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  <a:endParaRPr lang="fa-IR" sz="17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۱۳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1890254"/>
              </p:ext>
            </p:extLst>
          </p:nvPr>
        </p:nvGraphicFramePr>
        <p:xfrm>
          <a:off x="381000" y="1676400"/>
          <a:ext cx="4191000" cy="4648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9441643"/>
              </p:ext>
            </p:extLst>
          </p:nvPr>
        </p:nvGraphicFramePr>
        <p:xfrm>
          <a:off x="4724400" y="2743200"/>
          <a:ext cx="4267200" cy="2667000"/>
        </p:xfrm>
        <a:graphic>
          <a:graphicData uri="http://schemas.openxmlformats.org/drawingml/2006/table">
            <a:tbl>
              <a:tblPr rtl="1" firstRow="1" firstCol="1" bandRow="1">
                <a:tableStyleId>{5C22544A-7EE6-4342-B048-85BDC9FD1C3A}</a:tableStyleId>
              </a:tblPr>
              <a:tblGrid>
                <a:gridCol w="952677"/>
                <a:gridCol w="952677"/>
                <a:gridCol w="1131304"/>
                <a:gridCol w="1230542"/>
              </a:tblGrid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 dirty="0">
                          <a:effectLst/>
                          <a:cs typeface="B Yekan" panose="00000400000000000000" pitchFamily="2" charset="-78"/>
                        </a:rPr>
                        <a:t>windows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1" fontAlgn="b"/>
                      <a:r>
                        <a:rPr lang="fa-IR" sz="1600" b="1" u="none" strike="noStrike" dirty="0">
                          <a:effectLst/>
                          <a:cs typeface="B Yekan" panose="00000400000000000000" pitchFamily="2" charset="-78"/>
                        </a:rPr>
                        <a:t>سهم</a:t>
                      </a:r>
                      <a:endParaRPr lang="fa-I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1" fontAlgn="b"/>
                      <a:r>
                        <a:rPr lang="fa-IR" sz="1600" b="1" u="none" strike="noStrike" dirty="0">
                          <a:effectLst/>
                          <a:cs typeface="B Yekan" panose="00000400000000000000" pitchFamily="2" charset="-78"/>
                        </a:rPr>
                        <a:t>کاربر آپارات</a:t>
                      </a:r>
                      <a:endParaRPr lang="fa-I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1" fontAlgn="b"/>
                      <a:r>
                        <a:rPr lang="fa-IR" sz="1600" b="1" u="none" strike="noStrike" dirty="0">
                          <a:effectLst/>
                          <a:cs typeface="B Yekan" panose="00000400000000000000" pitchFamily="2" charset="-78"/>
                        </a:rPr>
                        <a:t>کاربر کل ایران</a:t>
                      </a:r>
                      <a:endParaRPr lang="fa-IR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>
                          <a:effectLst/>
                          <a:cs typeface="B Yekan" panose="00000400000000000000" pitchFamily="2" charset="-78"/>
                        </a:rPr>
                        <a:t>XP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5.42%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254,946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380,289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>
                          <a:effectLst/>
                          <a:cs typeface="B Yekan" panose="00000400000000000000" pitchFamily="2" charset="-78"/>
                        </a:rPr>
                        <a:t>7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56.97%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2,679,755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3,997,248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>
                          <a:effectLst/>
                          <a:cs typeface="B Yekan" panose="00000400000000000000" pitchFamily="2" charset="-78"/>
                        </a:rPr>
                        <a:t>8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15.59%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733,322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1,093,858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>
                          <a:effectLst/>
                          <a:cs typeface="B Yekan" panose="00000400000000000000" pitchFamily="2" charset="-78"/>
                        </a:rPr>
                        <a:t>10</a:t>
                      </a:r>
                      <a:endParaRPr lang="en-US" sz="16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21.82%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1,026,369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 dirty="0">
                          <a:effectLst/>
                          <a:cs typeface="B Yekan" panose="00000400000000000000" pitchFamily="2" charset="-78"/>
                        </a:rPr>
                        <a:t>1,530,980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b="1" u="none" strike="noStrike" dirty="0">
                          <a:effectLst/>
                          <a:cs typeface="B Yekan" panose="00000400000000000000" pitchFamily="2" charset="-78"/>
                        </a:rPr>
                        <a:t>other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0.20%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>
                          <a:effectLst/>
                          <a:cs typeface="B Yekan" panose="00000400000000000000" pitchFamily="2" charset="-78"/>
                        </a:rPr>
                        <a:t>9,408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sz="1600" u="none" strike="noStrike" dirty="0">
                          <a:effectLst/>
                          <a:cs typeface="B Yekan" panose="00000400000000000000" pitchFamily="2" charset="-78"/>
                        </a:rPr>
                        <a:t>14,033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  <a:cs typeface="B Yekan" panose="00000400000000000000" pitchFamily="2" charset="-78"/>
                      </a:endParaRPr>
                    </a:p>
                  </a:txBody>
                  <a:tcPr marL="9525" marR="9525" marT="9525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6984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255657"/>
            <a:ext cx="92202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700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 </a:t>
            </a:r>
            <a:r>
              <a:rPr lang="fa-IR" sz="1700" b="1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راز درباره ابزارهای مورد استفاده کاربران اینترنت در ایران</a:t>
            </a:r>
            <a:endParaRPr lang="fa-IR" sz="1700" dirty="0">
              <a:solidFill>
                <a:schemeClr val="bg1">
                  <a:lumMod val="75000"/>
                </a:schemeClr>
              </a:solidFill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76400" y="609600"/>
            <a:ext cx="559368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0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از نبرد مرورگرها چه خبر؟</a:t>
            </a: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۱۴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3" name="Chart 12"/>
          <p:cNvGraphicFramePr/>
          <p:nvPr>
            <p:extLst>
              <p:ext uri="{D42A27DB-BD31-4B8C-83A1-F6EECF244321}">
                <p14:modId xmlns:p14="http://schemas.microsoft.com/office/powerpoint/2010/main" val="2101330440"/>
              </p:ext>
            </p:extLst>
          </p:nvPr>
        </p:nvGraphicFramePr>
        <p:xfrm>
          <a:off x="304800" y="1295400"/>
          <a:ext cx="4038600" cy="48006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5126624"/>
              </p:ext>
            </p:extLst>
          </p:nvPr>
        </p:nvGraphicFramePr>
        <p:xfrm>
          <a:off x="4724400" y="2743200"/>
          <a:ext cx="4267200" cy="3111500"/>
        </p:xfrm>
        <a:graphic>
          <a:graphicData uri="http://schemas.openxmlformats.org/drawingml/2006/table">
            <a:tbl>
              <a:tblPr rtl="1" firstRow="1" firstCol="1" bandRow="1">
                <a:tableStyleId>{5C22544A-7EE6-4342-B048-85BDC9FD1C3A}</a:tableStyleId>
              </a:tblPr>
              <a:tblGrid>
                <a:gridCol w="952677"/>
                <a:gridCol w="952677"/>
                <a:gridCol w="1131304"/>
                <a:gridCol w="1230542"/>
              </a:tblGrid>
              <a:tr h="444500"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 dirty="0">
                          <a:solidFill>
                            <a:schemeClr val="bg1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مرورگرها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 dirty="0">
                          <a:solidFill>
                            <a:schemeClr val="bg1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سهم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 dirty="0">
                          <a:solidFill>
                            <a:schemeClr val="bg1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کاربر آپارات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ar-SA" sz="1400" b="1" dirty="0">
                          <a:solidFill>
                            <a:schemeClr val="bg1"/>
                          </a:solidFill>
                          <a:latin typeface="Calibri"/>
                          <a:ea typeface="Times New Roman"/>
                          <a:cs typeface="B Yekan" pitchFamily="2" charset="-78"/>
                        </a:rPr>
                        <a:t>کاربر کل ایران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Chrome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67.64%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19,615,600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29,259,547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Android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11.31%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3,279,900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4,892,452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Safari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8.98%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2,604,200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3,884,547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Firefox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8.02%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2,325,800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3,469,272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IE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1.04%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301,600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449,881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</a:tr>
              <a:tr h="444500"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Other</a:t>
                      </a:r>
                      <a:endParaRPr lang="en-US" sz="1800" b="1" dirty="0">
                        <a:solidFill>
                          <a:schemeClr val="bg1"/>
                        </a:solidFill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3.01%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872,900</a:t>
                      </a:r>
                      <a:endParaRPr lang="en-US" sz="180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 rtl="0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Tahoma"/>
                          <a:ea typeface="Times New Roman"/>
                          <a:cs typeface="B Yekan" pitchFamily="2" charset="-78"/>
                        </a:rPr>
                        <a:t>1,302,058</a:t>
                      </a:r>
                      <a:endParaRPr lang="en-US" sz="1800" dirty="0">
                        <a:latin typeface="Calibri"/>
                        <a:ea typeface="Calibri"/>
                        <a:cs typeface="B Yekan" pitchFamily="2" charset="-78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865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255657"/>
            <a:ext cx="9220200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700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 </a:t>
            </a:r>
            <a:r>
              <a:rPr lang="fa-IR" sz="1700" b="1" dirty="0" smtClean="0">
                <a:solidFill>
                  <a:schemeClr val="bg1">
                    <a:lumMod val="75000"/>
                  </a:schemeClr>
                </a:solidFill>
                <a:latin typeface="IRAban" pitchFamily="2" charset="-78"/>
                <a:cs typeface="IRAban" pitchFamily="2" charset="-78"/>
              </a:rPr>
              <a:t>راز درباره ابزارهای مورد استفاده کاربران اینترنت در ایران</a:t>
            </a:r>
            <a:endParaRPr lang="fa-IR" sz="1700" dirty="0">
              <a:solidFill>
                <a:schemeClr val="bg1">
                  <a:lumMod val="75000"/>
                </a:schemeClr>
              </a:solidFill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۵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371600" y="712857"/>
            <a:ext cx="5898488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7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ایرانیان در چه صفحات نمایشی بیشتر وبگردی می‌کنند؟</a:t>
            </a:r>
            <a:endParaRPr lang="fa-IR" sz="17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33400" y="44295"/>
            <a:ext cx="117532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۱۵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/>
          <p:nvPr/>
        </p:nvPicPr>
        <p:blipFill>
          <a:blip r:embed="rId5" cstate="print"/>
          <a:srcRect l="13301" t="30481" r="15224" b="12567"/>
          <a:stretch>
            <a:fillRect/>
          </a:stretch>
        </p:blipFill>
        <p:spPr bwMode="auto">
          <a:xfrm>
            <a:off x="76200" y="1600200"/>
            <a:ext cx="89916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8961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607"/>
            <a:ext cx="9158689" cy="6869017"/>
          </a:xfrm>
          <a:prstGeom prst="rect">
            <a:avLst/>
          </a:prstGeom>
        </p:spPr>
      </p:pic>
      <p:sp>
        <p:nvSpPr>
          <p:cNvPr id="15" name="Rounded Rectangle 14"/>
          <p:cNvSpPr/>
          <p:nvPr/>
        </p:nvSpPr>
        <p:spPr>
          <a:xfrm>
            <a:off x="533400" y="5486400"/>
            <a:ext cx="8001000" cy="1143000"/>
          </a:xfrm>
          <a:prstGeom prst="roundRect">
            <a:avLst>
              <a:gd name="adj" fmla="val 6038"/>
            </a:avLst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533400" y="4114800"/>
            <a:ext cx="8001000" cy="1143000"/>
          </a:xfrm>
          <a:prstGeom prst="roundRect">
            <a:avLst>
              <a:gd name="adj" fmla="val 6038"/>
            </a:avLst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" y="2486561"/>
            <a:ext cx="91440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8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داده‌ها			مهم‌اند</a:t>
            </a:r>
            <a:endParaRPr lang="en-US" sz="8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33400" y="4419600"/>
            <a:ext cx="8001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dirty="0" smtClean="0">
                <a:solidFill>
                  <a:schemeClr val="bg1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برای مطالعه گزارش اصلی آپارات روی این لینک کلیک کنید. </a:t>
            </a:r>
            <a:endParaRPr lang="fa-IR" dirty="0">
              <a:solidFill>
                <a:schemeClr val="bg1"/>
              </a:solidFill>
              <a:latin typeface="Iranian Sans" panose="01000500000000020002" pitchFamily="50" charset="-78"/>
              <a:cs typeface="Iranian Sans" panose="01000500000000020002" pitchFamily="50" charset="-78"/>
            </a:endParaRPr>
          </a:p>
          <a:p>
            <a:pPr algn="ctr" rtl="1"/>
            <a:r>
              <a:rPr lang="fa-IR" sz="1400" dirty="0" smtClean="0">
                <a:solidFill>
                  <a:schemeClr val="bg1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این گزارش ممکن است در آینده در دسترس نباشد.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33400" y="5879068"/>
            <a:ext cx="8001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dirty="0">
                <a:solidFill>
                  <a:schemeClr val="bg1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برای مطالعه مقاله اصلی من در سایت اصفهان‌پلاس روی این لینک کلیک کنید.</a:t>
            </a:r>
          </a:p>
        </p:txBody>
      </p:sp>
      <p:sp>
        <p:nvSpPr>
          <p:cNvPr id="16" name="Rounded Rectangle 15">
            <a:hlinkClick r:id="rId3"/>
          </p:cNvPr>
          <p:cNvSpPr/>
          <p:nvPr/>
        </p:nvSpPr>
        <p:spPr>
          <a:xfrm>
            <a:off x="533400" y="4114800"/>
            <a:ext cx="8001000" cy="1143000"/>
          </a:xfrm>
          <a:prstGeom prst="roundRect">
            <a:avLst>
              <a:gd name="adj" fmla="val 6038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ounded Rectangle 16">
            <a:hlinkClick r:id="rId4"/>
          </p:cNvPr>
          <p:cNvSpPr/>
          <p:nvPr/>
        </p:nvSpPr>
        <p:spPr>
          <a:xfrm>
            <a:off x="533400" y="5486400"/>
            <a:ext cx="8001000" cy="1143000"/>
          </a:xfrm>
          <a:prstGeom prst="roundRect">
            <a:avLst>
              <a:gd name="adj" fmla="val 6038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112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dropbox\Dropbox\portrate\DSC0857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solidFill>
              <a:srgbClr val="385D8A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hlinkClick r:id="rId4"/>
          </p:cNvPr>
          <p:cNvSpPr/>
          <p:nvPr/>
        </p:nvSpPr>
        <p:spPr>
          <a:xfrm>
            <a:off x="914400" y="0"/>
            <a:ext cx="7239000" cy="6858000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3544669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www.slideshare.net/mahdinasseri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2351782"/>
            <a:ext cx="91440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defRPr/>
            </a:pPr>
            <a:r>
              <a:rPr lang="fa-IR" sz="3200" dirty="0" smtClean="0">
                <a:solidFill>
                  <a:schemeClr val="bg1"/>
                </a:solidFill>
                <a:cs typeface="B Koodak" pitchFamily="2" charset="-78"/>
              </a:rPr>
              <a:t>برای مشاهده اسلایدهای بیشتر</a:t>
            </a:r>
          </a:p>
          <a:p>
            <a:pPr algn="ctr" rtl="1">
              <a:defRPr/>
            </a:pPr>
            <a:r>
              <a:rPr lang="fa-IR" sz="3200" dirty="0" smtClean="0">
                <a:solidFill>
                  <a:schemeClr val="bg1"/>
                </a:solidFill>
                <a:cs typeface="B Koodak" pitchFamily="2" charset="-78"/>
              </a:rPr>
              <a:t>مرا در اسلایدشیر دنبال کنید</a:t>
            </a:r>
            <a:endParaRPr lang="en-US" sz="3200" dirty="0" smtClean="0">
              <a:solidFill>
                <a:schemeClr val="bg1"/>
              </a:solidFill>
              <a:cs typeface="B Koodak" pitchFamily="2" charset="-78"/>
            </a:endParaRPr>
          </a:p>
        </p:txBody>
      </p:sp>
      <p:grpSp>
        <p:nvGrpSpPr>
          <p:cNvPr id="2" name="Group 33"/>
          <p:cNvGrpSpPr>
            <a:grpSpLocks/>
          </p:cNvGrpSpPr>
          <p:nvPr/>
        </p:nvGrpSpPr>
        <p:grpSpPr bwMode="auto">
          <a:xfrm>
            <a:off x="3429000" y="609600"/>
            <a:ext cx="2099132" cy="1478644"/>
            <a:chOff x="0" y="0"/>
            <a:chExt cx="748" cy="549"/>
          </a:xfrm>
        </p:grpSpPr>
        <p:sp>
          <p:nvSpPr>
            <p:cNvPr id="8" name="AutoShape 30"/>
            <p:cNvSpPr>
              <a:spLocks/>
            </p:cNvSpPr>
            <p:nvPr/>
          </p:nvSpPr>
          <p:spPr bwMode="auto">
            <a:xfrm>
              <a:off x="0" y="148"/>
              <a:ext cx="748" cy="401"/>
            </a:xfrm>
            <a:custGeom>
              <a:avLst/>
              <a:gdLst>
                <a:gd name="T0" fmla="*/ 20668 w 20701"/>
                <a:gd name="T1" fmla="*/ 37 h 20627"/>
                <a:gd name="T2" fmla="*/ 18371 w 20701"/>
                <a:gd name="T3" fmla="*/ 1837 h 20627"/>
                <a:gd name="T4" fmla="*/ 12570 w 20701"/>
                <a:gd name="T5" fmla="*/ 3637 h 20627"/>
                <a:gd name="T6" fmla="*/ 10515 w 20701"/>
                <a:gd name="T7" fmla="*/ 5437 h 20627"/>
                <a:gd name="T8" fmla="*/ 10262 w 20701"/>
                <a:gd name="T9" fmla="*/ 5874 h 20627"/>
                <a:gd name="T10" fmla="*/ 10187 w 20701"/>
                <a:gd name="T11" fmla="*/ 5662 h 20627"/>
                <a:gd name="T12" fmla="*/ 8132 w 20701"/>
                <a:gd name="T13" fmla="*/ 3862 h 20627"/>
                <a:gd name="T14" fmla="*/ 2331 w 20701"/>
                <a:gd name="T15" fmla="*/ 2062 h 20627"/>
                <a:gd name="T16" fmla="*/ 34 w 20701"/>
                <a:gd name="T17" fmla="*/ 262 h 20627"/>
                <a:gd name="T18" fmla="*/ 4385 w 20701"/>
                <a:gd name="T19" fmla="*/ 7462 h 20627"/>
                <a:gd name="T20" fmla="*/ 5111 w 20701"/>
                <a:gd name="T21" fmla="*/ 18487 h 20627"/>
                <a:gd name="T22" fmla="*/ 8736 w 20701"/>
                <a:gd name="T23" fmla="*/ 20287 h 20627"/>
                <a:gd name="T24" fmla="*/ 10066 w 20701"/>
                <a:gd name="T25" fmla="*/ 17812 h 20627"/>
                <a:gd name="T26" fmla="*/ 10066 w 20701"/>
                <a:gd name="T27" fmla="*/ 9487 h 20627"/>
                <a:gd name="T28" fmla="*/ 10623 w 20701"/>
                <a:gd name="T29" fmla="*/ 9257 h 20627"/>
                <a:gd name="T30" fmla="*/ 10636 w 20701"/>
                <a:gd name="T31" fmla="*/ 9262 h 20627"/>
                <a:gd name="T32" fmla="*/ 10636 w 20701"/>
                <a:gd name="T33" fmla="*/ 17587 h 20627"/>
                <a:gd name="T34" fmla="*/ 11966 w 20701"/>
                <a:gd name="T35" fmla="*/ 20062 h 20627"/>
                <a:gd name="T36" fmla="*/ 15591 w 20701"/>
                <a:gd name="T37" fmla="*/ 18262 h 20627"/>
                <a:gd name="T38" fmla="*/ 16317 w 20701"/>
                <a:gd name="T39" fmla="*/ 7237 h 20627"/>
                <a:gd name="T40" fmla="*/ 20668 w 20701"/>
                <a:gd name="T41" fmla="*/ 37 h 20627"/>
                <a:gd name="T42" fmla="*/ 20668 w 20701"/>
                <a:gd name="T43" fmla="*/ 37 h 20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701" h="20627">
                  <a:moveTo>
                    <a:pt x="20668" y="37"/>
                  </a:moveTo>
                  <a:cubicBezTo>
                    <a:pt x="20668" y="37"/>
                    <a:pt x="20668" y="-413"/>
                    <a:pt x="18371" y="1837"/>
                  </a:cubicBezTo>
                  <a:cubicBezTo>
                    <a:pt x="16075" y="4087"/>
                    <a:pt x="13899" y="3637"/>
                    <a:pt x="12570" y="3637"/>
                  </a:cubicBezTo>
                  <a:cubicBezTo>
                    <a:pt x="11240" y="3637"/>
                    <a:pt x="10757" y="4312"/>
                    <a:pt x="10515" y="5437"/>
                  </a:cubicBezTo>
                  <a:cubicBezTo>
                    <a:pt x="10473" y="5634"/>
                    <a:pt x="10382" y="5775"/>
                    <a:pt x="10262" y="5874"/>
                  </a:cubicBezTo>
                  <a:cubicBezTo>
                    <a:pt x="10230" y="5812"/>
                    <a:pt x="10204" y="5742"/>
                    <a:pt x="10187" y="5662"/>
                  </a:cubicBezTo>
                  <a:cubicBezTo>
                    <a:pt x="9945" y="4537"/>
                    <a:pt x="9462" y="3862"/>
                    <a:pt x="8132" y="3862"/>
                  </a:cubicBezTo>
                  <a:cubicBezTo>
                    <a:pt x="6803" y="3862"/>
                    <a:pt x="4627" y="4312"/>
                    <a:pt x="2331" y="2062"/>
                  </a:cubicBezTo>
                  <a:cubicBezTo>
                    <a:pt x="34" y="-188"/>
                    <a:pt x="34" y="262"/>
                    <a:pt x="34" y="262"/>
                  </a:cubicBezTo>
                  <a:cubicBezTo>
                    <a:pt x="-449" y="3862"/>
                    <a:pt x="4385" y="7462"/>
                    <a:pt x="4385" y="7462"/>
                  </a:cubicBezTo>
                  <a:cubicBezTo>
                    <a:pt x="4385" y="7462"/>
                    <a:pt x="3902" y="15787"/>
                    <a:pt x="5111" y="18487"/>
                  </a:cubicBezTo>
                  <a:cubicBezTo>
                    <a:pt x="6319" y="21187"/>
                    <a:pt x="7890" y="20737"/>
                    <a:pt x="8736" y="20287"/>
                  </a:cubicBezTo>
                  <a:cubicBezTo>
                    <a:pt x="9582" y="19837"/>
                    <a:pt x="10066" y="17812"/>
                    <a:pt x="10066" y="17812"/>
                  </a:cubicBezTo>
                  <a:lnTo>
                    <a:pt x="10066" y="9487"/>
                  </a:lnTo>
                  <a:lnTo>
                    <a:pt x="10623" y="9257"/>
                  </a:lnTo>
                  <a:lnTo>
                    <a:pt x="10636" y="9262"/>
                  </a:lnTo>
                  <a:lnTo>
                    <a:pt x="10636" y="17587"/>
                  </a:lnTo>
                  <a:cubicBezTo>
                    <a:pt x="10636" y="17587"/>
                    <a:pt x="11120" y="19612"/>
                    <a:pt x="11966" y="20062"/>
                  </a:cubicBezTo>
                  <a:cubicBezTo>
                    <a:pt x="12812" y="20512"/>
                    <a:pt x="14383" y="20962"/>
                    <a:pt x="15591" y="18262"/>
                  </a:cubicBezTo>
                  <a:cubicBezTo>
                    <a:pt x="16800" y="15562"/>
                    <a:pt x="16317" y="7237"/>
                    <a:pt x="16317" y="7237"/>
                  </a:cubicBezTo>
                  <a:cubicBezTo>
                    <a:pt x="16317" y="7237"/>
                    <a:pt x="21151" y="3637"/>
                    <a:pt x="20668" y="37"/>
                  </a:cubicBezTo>
                  <a:close/>
                  <a:moveTo>
                    <a:pt x="20668" y="37"/>
                  </a:moveTo>
                </a:path>
              </a:pathLst>
            </a:custGeom>
            <a:solidFill>
              <a:srgbClr val="EA8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" name="AutoShape 31"/>
            <p:cNvSpPr>
              <a:spLocks/>
            </p:cNvSpPr>
            <p:nvPr/>
          </p:nvSpPr>
          <p:spPr bwMode="auto">
            <a:xfrm>
              <a:off x="169" y="0"/>
              <a:ext cx="188" cy="188"/>
            </a:xfrm>
            <a:custGeom>
              <a:avLst/>
              <a:gdLst>
                <a:gd name="T0" fmla="*/ 21600 w 21600"/>
                <a:gd name="T1" fmla="*/ 10800 h 21600"/>
                <a:gd name="T2" fmla="*/ 10800 w 21600"/>
                <a:gd name="T3" fmla="*/ 21600 h 21600"/>
                <a:gd name="T4" fmla="*/ 0 w 21600"/>
                <a:gd name="T5" fmla="*/ 10800 h 21600"/>
                <a:gd name="T6" fmla="*/ 10800 w 21600"/>
                <a:gd name="T7" fmla="*/ 0 h 21600"/>
                <a:gd name="T8" fmla="*/ 21600 w 21600"/>
                <a:gd name="T9" fmla="*/ 10800 h 21600"/>
                <a:gd name="T10" fmla="*/ 21600 w 21600"/>
                <a:gd name="T11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800" y="21600"/>
                  </a:cubicBezTo>
                  <a:cubicBezTo>
                    <a:pt x="4836" y="21600"/>
                    <a:pt x="0" y="16764"/>
                    <a:pt x="0" y="10800"/>
                  </a:cubicBezTo>
                  <a:cubicBezTo>
                    <a:pt x="0" y="4835"/>
                    <a:pt x="4836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EA8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" name="AutoShape 32"/>
            <p:cNvSpPr>
              <a:spLocks/>
            </p:cNvSpPr>
            <p:nvPr/>
          </p:nvSpPr>
          <p:spPr bwMode="auto">
            <a:xfrm>
              <a:off x="392" y="0"/>
              <a:ext cx="188" cy="188"/>
            </a:xfrm>
            <a:custGeom>
              <a:avLst/>
              <a:gdLst>
                <a:gd name="T0" fmla="*/ 21600 w 21600"/>
                <a:gd name="T1" fmla="*/ 10800 h 21600"/>
                <a:gd name="T2" fmla="*/ 10800 w 21600"/>
                <a:gd name="T3" fmla="*/ 21600 h 21600"/>
                <a:gd name="T4" fmla="*/ 0 w 21600"/>
                <a:gd name="T5" fmla="*/ 10800 h 21600"/>
                <a:gd name="T6" fmla="*/ 10800 w 21600"/>
                <a:gd name="T7" fmla="*/ 0 h 21600"/>
                <a:gd name="T8" fmla="*/ 21600 w 21600"/>
                <a:gd name="T9" fmla="*/ 10800 h 21600"/>
                <a:gd name="T10" fmla="*/ 21600 w 21600"/>
                <a:gd name="T11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4" y="21600"/>
                    <a:pt x="10800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EA8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4356318"/>
            <a:ext cx="9144000" cy="20005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anian Sans" pitchFamily="2" charset="-78"/>
                <a:cs typeface="Iranian Sans" pitchFamily="2" charset="-78"/>
              </a:rPr>
              <a:t>مروج کارآفرینی</a:t>
            </a:r>
            <a:endParaRPr lang="en-US" sz="28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Iranian Sans" pitchFamily="2" charset="-78"/>
              <a:cs typeface="Iranian Sans" pitchFamily="2" charset="-78"/>
            </a:endParaRPr>
          </a:p>
          <a:p>
            <a:pPr algn="ctr" rtl="1"/>
            <a:r>
              <a:rPr lang="fa-IR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anian Sans" pitchFamily="2" charset="-78"/>
                <a:cs typeface="Iranian Sans" pitchFamily="2" charset="-78"/>
              </a:rPr>
              <a:t>مشاور و مدرس کارآفرینی</a:t>
            </a:r>
          </a:p>
          <a:p>
            <a:pPr algn="ctr" rtl="1"/>
            <a:r>
              <a:rPr lang="fa-IR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anian Sans" pitchFamily="2" charset="-78"/>
                <a:cs typeface="Iranian Sans" pitchFamily="2" charset="-78"/>
              </a:rPr>
              <a:t>مدیر توسعه کسب و کار عکس‌پرینت</a:t>
            </a:r>
            <a:endParaRPr lang="fa-IR" sz="16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Iranian Sans" pitchFamily="2" charset="-78"/>
              <a:cs typeface="Iranian Sans" pitchFamily="2" charset="-78"/>
            </a:endParaRPr>
          </a:p>
          <a:p>
            <a:pPr algn="ctr" rtl="1"/>
            <a:r>
              <a:rPr lang="fa-IR" sz="4800" b="1" dirty="0" smtClean="0">
                <a:solidFill>
                  <a:srgbClr val="FFFF00"/>
                </a:solidFill>
                <a:latin typeface="A Rezvan" pitchFamily="2" charset="-78"/>
                <a:cs typeface="B Zar" pitchFamily="2" charset="-78"/>
              </a:rPr>
              <a:t>مهدی ناصری</a:t>
            </a:r>
            <a:endParaRPr lang="en-US" sz="4000" b="1" dirty="0">
              <a:solidFill>
                <a:srgbClr val="FFFF00"/>
              </a:solidFill>
              <a:latin typeface="A Rezvan" pitchFamily="2" charset="-78"/>
              <a:cs typeface="B Zar" pitchFamily="2" charset="-78"/>
            </a:endParaRPr>
          </a:p>
        </p:txBody>
      </p:sp>
      <p:pic>
        <p:nvPicPr>
          <p:cNvPr id="15" name="Picture 2" descr="D:\dropbox\Dropbox\work\my logo.png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696200" y="5486400"/>
            <a:ext cx="1552435" cy="1295012"/>
          </a:xfrm>
          <a:prstGeom prst="rect">
            <a:avLst/>
          </a:prstGeom>
          <a:noFill/>
        </p:spPr>
      </p:pic>
      <p:sp>
        <p:nvSpPr>
          <p:cNvPr id="16" name="Rectangle 15"/>
          <p:cNvSpPr/>
          <p:nvPr/>
        </p:nvSpPr>
        <p:spPr>
          <a:xfrm>
            <a:off x="0" y="6229290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Elm"/>
                <a:cs typeface="B Elm" pitchFamily="2" charset="-78"/>
              </a:rPr>
              <a:t>@</a:t>
            </a:r>
            <a:r>
              <a:rPr lang="en-US" sz="2000" dirty="0" err="1" smtClean="0">
                <a:solidFill>
                  <a:schemeClr val="bg1"/>
                </a:solidFill>
                <a:latin typeface="Elm"/>
                <a:cs typeface="B Elm" pitchFamily="2" charset="-78"/>
              </a:rPr>
              <a:t>mahdinasseri</a:t>
            </a:r>
            <a:endParaRPr lang="en-US" sz="2000" dirty="0">
              <a:solidFill>
                <a:schemeClr val="bg1"/>
              </a:solidFill>
              <a:latin typeface="Elm"/>
              <a:cs typeface="B Elm" pitchFamily="2" charset="-78"/>
            </a:endParaRPr>
          </a:p>
        </p:txBody>
      </p:sp>
      <p:sp>
        <p:nvSpPr>
          <p:cNvPr id="17" name="Rounded Rectangle 16">
            <a:hlinkClick r:id="rId7"/>
          </p:cNvPr>
          <p:cNvSpPr/>
          <p:nvPr/>
        </p:nvSpPr>
        <p:spPr>
          <a:xfrm>
            <a:off x="533400" y="0"/>
            <a:ext cx="8001000" cy="6858000"/>
          </a:xfrm>
          <a:prstGeom prst="roundRect">
            <a:avLst>
              <a:gd name="adj" fmla="val 6038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53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Documents and Settings\Administrator\Desktop\رازهای آپارات\morvanic-lee-355170.jpg"/>
          <p:cNvPicPr>
            <a:picLocks noChangeAspect="1" noChangeArrowheads="1"/>
          </p:cNvPicPr>
          <p:nvPr/>
        </p:nvPicPr>
        <p:blipFill>
          <a:blip r:embed="rId3" cstate="print"/>
          <a:srcRect t="28000" b="4500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026" name="AutoShape 2" descr="https://i.pinimg.com/736x/28/10/8b/28108bbaecabbdf5461a61547c6dd67c--big-data-digital-marketing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8" name="AutoShape 4" descr="https://i.pinimg.com/736x/28/10/8b/28108bbaecabbdf5461a61547c6dd67c--big-data-digital-marketing.jp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57200" y="3810000"/>
            <a:ext cx="8534400" cy="5155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lnSpc>
                <a:spcPct val="150000"/>
              </a:lnSpc>
            </a:pPr>
            <a:r>
              <a:rPr lang="fa-IR" sz="2000" dirty="0" smtClean="0">
                <a:solidFill>
                  <a:schemeClr val="bg1"/>
                </a:solidFill>
                <a:latin typeface="Iranian Sans" pitchFamily="2" charset="-78"/>
                <a:cs typeface="Aban" pitchFamily="2" charset="-78"/>
              </a:rPr>
              <a:t>در ادامه ضمن تشکر از آپارات برای افشای این رازها نظر شما را به مطالعه آنها جلب می‌کنم</a:t>
            </a:r>
            <a:r>
              <a:rPr lang="fa-IR" sz="2000" dirty="0" smtClean="0">
                <a:solidFill>
                  <a:schemeClr val="bg1"/>
                </a:solidFill>
                <a:cs typeface="Aban" pitchFamily="2" charset="-78"/>
              </a:rPr>
              <a:t>.</a:t>
            </a:r>
            <a:endParaRPr lang="en-US" sz="2000" dirty="0">
              <a:solidFill>
                <a:schemeClr val="bg1"/>
              </a:solidFill>
              <a:latin typeface="Iranian Sans" pitchFamily="2" charset="-78"/>
              <a:cs typeface="Aban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5181600"/>
            <a:ext cx="9144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dirty="0" smtClean="0">
                <a:solidFill>
                  <a:srgbClr val="FFFF00"/>
                </a:solidFill>
                <a:cs typeface="B Yekan" pitchFamily="2" charset="-78"/>
              </a:rPr>
              <a:t>در این اسلایدها فقط نمودارها را می‌بینید</a:t>
            </a:r>
          </a:p>
          <a:p>
            <a:pPr algn="ctr" rtl="1"/>
            <a:r>
              <a:rPr lang="fa-IR" dirty="0" smtClean="0">
                <a:solidFill>
                  <a:srgbClr val="FFFF00"/>
                </a:solidFill>
                <a:cs typeface="B Yekan" pitchFamily="2" charset="-78"/>
              </a:rPr>
              <a:t>برای مطالعه کامل مقاله در سایت اصفهان‌پلاس روی تصویر کلیک کنید</a:t>
            </a:r>
          </a:p>
          <a:p>
            <a:pPr algn="ctr" rtl="1"/>
            <a:r>
              <a:rPr lang="en-US" dirty="0" smtClean="0">
                <a:solidFill>
                  <a:srgbClr val="FFFF00"/>
                </a:solidFill>
                <a:cs typeface="B Yekan" pitchFamily="2" charset="-78"/>
              </a:rPr>
              <a:t>https://isfahanplus.ir/aparat-details/</a:t>
            </a:r>
            <a:endParaRPr lang="en-US" dirty="0">
              <a:solidFill>
                <a:srgbClr val="FFFF00"/>
              </a:solidFill>
              <a:cs typeface="B Yekan" pitchFamily="2" charset="-78"/>
            </a:endParaRPr>
          </a:p>
        </p:txBody>
      </p:sp>
      <p:pic>
        <p:nvPicPr>
          <p:cNvPr id="8" name="Picture 2" descr="https://www.isfahanplus.ir/wp-content/uploads/2017/01/500-140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6126480"/>
            <a:ext cx="152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hlinkClick r:id="rId5"/>
          </p:cNvPr>
          <p:cNvSpPr/>
          <p:nvPr/>
        </p:nvSpPr>
        <p:spPr>
          <a:xfrm>
            <a:off x="-32657" y="0"/>
            <a:ext cx="9144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" r="14750"/>
          <a:stretch/>
        </p:blipFill>
        <p:spPr>
          <a:xfrm>
            <a:off x="-76199" y="0"/>
            <a:ext cx="9242234" cy="692326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-838200" y="-381000"/>
            <a:ext cx="5004896" cy="4508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28700" b="1" dirty="0">
                <a:solidFill>
                  <a:schemeClr val="bg1"/>
                </a:solidFill>
                <a:cs typeface="B Roya" panose="00000400000000000000" pitchFamily="2" charset="-78"/>
              </a:rPr>
              <a:t>۱۵ </a:t>
            </a:r>
            <a:endParaRPr lang="en-US" sz="28700" b="1" dirty="0">
              <a:solidFill>
                <a:schemeClr val="bg1"/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9600" y="2895600"/>
            <a:ext cx="3352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3200" dirty="0" smtClean="0">
                <a:solidFill>
                  <a:schemeClr val="bg1"/>
                </a:solidFill>
                <a:latin typeface="IRAban" panose="02000503000000020002" pitchFamily="2" charset="-78"/>
                <a:cs typeface="Aban" pitchFamily="2" charset="-78"/>
              </a:rPr>
              <a:t>راز </a:t>
            </a:r>
            <a:r>
              <a:rPr lang="fa-IR" sz="3200" dirty="0">
                <a:solidFill>
                  <a:schemeClr val="bg1"/>
                </a:solidFill>
                <a:latin typeface="IRAban" panose="02000503000000020002" pitchFamily="2" charset="-78"/>
                <a:cs typeface="Aban" pitchFamily="2" charset="-78"/>
              </a:rPr>
              <a:t>افشا شده از </a:t>
            </a:r>
            <a:r>
              <a:rPr lang="fa-IR" sz="3200" dirty="0">
                <a:solidFill>
                  <a:srgbClr val="FFFF00"/>
                </a:solidFill>
                <a:latin typeface="IRAban" panose="02000503000000020002" pitchFamily="2" charset="-78"/>
                <a:cs typeface="Aban" pitchFamily="2" charset="-78"/>
              </a:rPr>
              <a:t>آپارات</a:t>
            </a:r>
            <a:r>
              <a:rPr lang="fa-IR" sz="3200" dirty="0">
                <a:solidFill>
                  <a:schemeClr val="bg1"/>
                </a:solidFill>
                <a:latin typeface="IRAban" panose="02000503000000020002" pitchFamily="2" charset="-78"/>
                <a:cs typeface="Aban" pitchFamily="2" charset="-78"/>
              </a:rPr>
              <a:t> که هر کسب و کار </a:t>
            </a:r>
            <a:r>
              <a:rPr lang="fa-IR" sz="3200" dirty="0" smtClean="0">
                <a:solidFill>
                  <a:schemeClr val="bg1"/>
                </a:solidFill>
                <a:latin typeface="IRAban" panose="02000503000000020002" pitchFamily="2" charset="-78"/>
                <a:cs typeface="Aban" pitchFamily="2" charset="-78"/>
              </a:rPr>
              <a:t>آنـلـاینی </a:t>
            </a:r>
            <a:r>
              <a:rPr lang="fa-IR" sz="3200" dirty="0">
                <a:solidFill>
                  <a:schemeClr val="bg1"/>
                </a:solidFill>
                <a:latin typeface="IRAban" panose="02000503000000020002" pitchFamily="2" charset="-78"/>
                <a:cs typeface="Aban" pitchFamily="2" charset="-78"/>
              </a:rPr>
              <a:t>به آن </a:t>
            </a:r>
            <a:r>
              <a:rPr lang="fa-IR" sz="3200" dirty="0" smtClean="0">
                <a:solidFill>
                  <a:schemeClr val="bg1"/>
                </a:solidFill>
                <a:latin typeface="IRAban" panose="02000503000000020002" pitchFamily="2" charset="-78"/>
                <a:cs typeface="Aban" pitchFamily="2" charset="-78"/>
              </a:rPr>
              <a:t>نـیـاز </a:t>
            </a:r>
            <a:r>
              <a:rPr lang="fa-IR" sz="3200" dirty="0">
                <a:solidFill>
                  <a:schemeClr val="bg1"/>
                </a:solidFill>
                <a:latin typeface="IRAban" panose="02000503000000020002" pitchFamily="2" charset="-78"/>
                <a:cs typeface="Aban" pitchFamily="2" charset="-78"/>
              </a:rPr>
              <a:t>دارد</a:t>
            </a:r>
            <a:endParaRPr lang="en-US" sz="3200" dirty="0">
              <a:solidFill>
                <a:schemeClr val="bg1"/>
              </a:solidFill>
              <a:latin typeface="IRAban" panose="02000503000000020002" pitchFamily="2" charset="-78"/>
              <a:cs typeface="Aban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40101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" r="14750"/>
          <a:stretch/>
        </p:blipFill>
        <p:spPr>
          <a:xfrm>
            <a:off x="-76199" y="0"/>
            <a:ext cx="9242234" cy="692326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-76200" y="4724400"/>
            <a:ext cx="9220200" cy="762000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-838200" y="-381000"/>
            <a:ext cx="5004896" cy="45089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28700" b="1" dirty="0">
                <a:solidFill>
                  <a:schemeClr val="bg1">
                    <a:lumMod val="75000"/>
                  </a:schemeClr>
                </a:solidFill>
                <a:cs typeface="B Roya" panose="00000400000000000000" pitchFamily="2" charset="-78"/>
              </a:rPr>
              <a:t>۱۵ </a:t>
            </a:r>
            <a:endParaRPr lang="en-US" sz="287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9600" y="2895600"/>
            <a:ext cx="3352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32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Aban" pitchFamily="2" charset="-78"/>
              </a:rPr>
              <a:t>راز </a:t>
            </a:r>
            <a:r>
              <a:rPr lang="fa-IR" sz="32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Aban" pitchFamily="2" charset="-78"/>
              </a:rPr>
              <a:t>افشا شده از آپارات که هر کسب و کار </a:t>
            </a:r>
            <a:r>
              <a:rPr lang="fa-IR" sz="32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Aban" pitchFamily="2" charset="-78"/>
              </a:rPr>
              <a:t>آنـلـاینی </a:t>
            </a:r>
            <a:r>
              <a:rPr lang="fa-IR" sz="32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Aban" pitchFamily="2" charset="-78"/>
              </a:rPr>
              <a:t>به آن </a:t>
            </a:r>
            <a:r>
              <a:rPr lang="fa-IR" sz="3200" dirty="0" smtClean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Aban" pitchFamily="2" charset="-78"/>
              </a:rPr>
              <a:t>نـیـاز </a:t>
            </a:r>
            <a:r>
              <a:rPr lang="fa-IR" sz="3200" dirty="0">
                <a:solidFill>
                  <a:schemeClr val="bg1">
                    <a:lumMod val="75000"/>
                  </a:schemeClr>
                </a:solidFill>
                <a:latin typeface="IRAban" panose="02000503000000020002" pitchFamily="2" charset="-78"/>
                <a:cs typeface="Aban" pitchFamily="2" charset="-78"/>
              </a:rPr>
              <a:t>دارد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IRAban" panose="02000503000000020002" pitchFamily="2" charset="-78"/>
              <a:cs typeface="Aban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76200" y="4763869"/>
            <a:ext cx="92202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6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Aban" pitchFamily="2" charset="-78"/>
              </a:rPr>
              <a:t> </a:t>
            </a:r>
            <a:r>
              <a:rPr lang="fa-IR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Aban" pitchFamily="2" charset="-78"/>
              </a:rPr>
              <a:t>راز درباره وضعیت بازار ویدئو در ایران</a:t>
            </a:r>
            <a:endParaRPr lang="fa-IR" sz="3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Aba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543800" y="3561256"/>
            <a:ext cx="1390124" cy="27853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7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۴</a:t>
            </a:r>
            <a:endParaRPr lang="en-US" sz="17500" b="1" dirty="0">
              <a:cs typeface="B Roya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1332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143936"/>
            <a:ext cx="9220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8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8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وضعیت بازار ویدئو در ایران</a:t>
            </a:r>
            <a:endParaRPr lang="fa-IR" sz="28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۴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28800" y="743356"/>
            <a:ext cx="55611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و</a:t>
            </a:r>
            <a:r>
              <a:rPr lang="fa-IR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یدئو </a:t>
            </a:r>
            <a:r>
              <a:rPr lang="fa-IR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مهم‌ترین فرمت رسانه‌ای در ایران شده است</a:t>
            </a:r>
            <a:endParaRPr lang="fa-IR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۱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600200" y="3429000"/>
            <a:ext cx="5791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1400" dirty="0" smtClean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و تماشای </a:t>
            </a:r>
            <a:r>
              <a:rPr lang="fa-IR" sz="1400" dirty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محتوای تصویری به صورت فیلم، </a:t>
            </a:r>
            <a:r>
              <a:rPr lang="fa-IR" sz="1400" dirty="0" smtClean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ویدئوکلیپ </a:t>
            </a:r>
            <a:r>
              <a:rPr lang="fa-IR" sz="1400" dirty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و… سهم مهمی در گذران وقت ایرانیان در دنیای آنلاین دارد. </a:t>
            </a:r>
            <a:endParaRPr lang="fa-IR" sz="1400" b="0" i="0" dirty="0">
              <a:solidFill>
                <a:srgbClr val="222222"/>
              </a:solidFill>
              <a:effectLst/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10" name="Rectangle 9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1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0" y="2819400"/>
            <a:ext cx="91440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ذائقه ایرانیان نیز بالاخره منطبق بر ذائقه جهانی شده </a:t>
            </a:r>
            <a:r>
              <a:rPr lang="fa-IR" sz="2400" dirty="0" smtClean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است</a:t>
            </a:r>
            <a:endParaRPr lang="en-US" sz="2400" dirty="0">
              <a:latin typeface="IRAban" panose="02000503000000020002" pitchFamily="2" charset="-78"/>
              <a:cs typeface="IRAban" panose="02000503000000020002" pitchFamily="2" charset="-7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600200" y="4038600"/>
            <a:ext cx="5791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rtl="1"/>
            <a:r>
              <a:rPr lang="fa-IR" sz="1400" dirty="0" smtClean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اگر در حوزه بازاریابی و ارتباط با مشتریان وارد </a:t>
            </a:r>
            <a:r>
              <a:rPr lang="fa-IR" sz="1400" dirty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حوزه ویدئو </a:t>
            </a:r>
            <a:r>
              <a:rPr lang="fa-IR" sz="1400" dirty="0" smtClean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نشوید از بخش </a:t>
            </a:r>
            <a:r>
              <a:rPr lang="fa-IR" sz="1400" dirty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بزرگی از اوقات سپری شده در دنیای آنلاین محروم </a:t>
            </a:r>
            <a:r>
              <a:rPr lang="fa-IR" sz="1400" dirty="0" smtClean="0">
                <a:solidFill>
                  <a:srgbClr val="222222"/>
                </a:solidFill>
                <a:latin typeface="Iranian Sans" panose="01000500000000020002" pitchFamily="50" charset="-78"/>
                <a:cs typeface="Iranian Sans" panose="01000500000000020002" pitchFamily="50" charset="-78"/>
              </a:rPr>
              <a:t>خواهید بود</a:t>
            </a:r>
            <a:endParaRPr lang="fa-IR" dirty="0">
              <a:solidFill>
                <a:srgbClr val="222222"/>
              </a:solidFill>
              <a:latin typeface="IRANSans"/>
            </a:endParaRPr>
          </a:p>
        </p:txBody>
      </p:sp>
    </p:spTree>
    <p:extLst>
      <p:ext uri="{BB962C8B-B14F-4D97-AF65-F5344CB8AC3E}">
        <p14:creationId xmlns:p14="http://schemas.microsoft.com/office/powerpoint/2010/main" val="292247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143936"/>
            <a:ext cx="9220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8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8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وضعیت بازار ویدئو در ایران</a:t>
            </a:r>
            <a:endParaRPr lang="fa-IR" sz="28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۴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594635" y="743356"/>
            <a:ext cx="58480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آپارات پیشرو بلامنازع بازار پخش ویدئو در ایران </a:t>
            </a:r>
            <a:r>
              <a:rPr lang="fa-IR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  <a:endParaRPr lang="fa-IR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>
                <a:cs typeface="B Roya" panose="00000400000000000000" pitchFamily="2" charset="-78"/>
              </a:rPr>
              <a:t>۲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4" name="Rectangle 13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5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/>
          <p:cNvSpPr/>
          <p:nvPr/>
        </p:nvSpPr>
        <p:spPr>
          <a:xfrm>
            <a:off x="457200" y="3200400"/>
            <a:ext cx="8382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برای همکاری تجاری، انتشار محتوای ویدیویی و بازاریابی گزینه‌ای به‌جز آپارات را انتخاب </a:t>
            </a:r>
            <a:r>
              <a:rPr lang="fa-IR" sz="2400" dirty="0" smtClean="0">
                <a:solidFill>
                  <a:srgbClr val="222222"/>
                </a:solidFill>
                <a:latin typeface="IRAban" panose="02000503000000020002" pitchFamily="2" charset="-78"/>
                <a:cs typeface="IRAban" panose="02000503000000020002" pitchFamily="2" charset="-78"/>
              </a:rPr>
              <a:t>نکنید</a:t>
            </a:r>
            <a:endParaRPr lang="fa-IR" sz="2400" dirty="0">
              <a:solidFill>
                <a:srgbClr val="222222"/>
              </a:solidFill>
              <a:latin typeface="IRAban" panose="02000503000000020002" pitchFamily="2" charset="-78"/>
              <a:cs typeface="IRAban" panose="02000503000000020002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38417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133756"/>
            <a:ext cx="9144000" cy="1120966"/>
          </a:xfrm>
          <a:prstGeom prst="rect">
            <a:avLst/>
          </a:prstGeom>
          <a:solidFill>
            <a:srgbClr val="FFC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76200" y="143936"/>
            <a:ext cx="92202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800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 </a:t>
            </a:r>
            <a:r>
              <a:rPr lang="fa-IR" sz="28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IRAban" pitchFamily="2" charset="-78"/>
              </a:rPr>
              <a:t>راز درباره وضعیت بازار ویدئو در ایران</a:t>
            </a:r>
            <a:endParaRPr lang="fa-IR" sz="2800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RAban" pitchFamily="2" charset="-78"/>
              <a:cs typeface="IRAban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315200" y="-61793"/>
            <a:ext cx="886781" cy="16619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0200" b="1" dirty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RAban" pitchFamily="2" charset="-78"/>
                <a:cs typeface="B Roya" panose="00000400000000000000" pitchFamily="2" charset="-78"/>
              </a:rPr>
              <a:t>۴</a:t>
            </a:r>
            <a:endParaRPr lang="en-US" sz="10200" b="1" dirty="0">
              <a:solidFill>
                <a:schemeClr val="bg1">
                  <a:lumMod val="75000"/>
                </a:schemeClr>
              </a:solidFill>
              <a:cs typeface="B Roya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00200" y="634425"/>
            <a:ext cx="58674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1600" b="1" dirty="0">
                <a:latin typeface="Iranian Sans" panose="01000500000000020002" pitchFamily="50" charset="-78"/>
                <a:cs typeface="Iranian Sans" panose="01000500000000020002" pitchFamily="50" charset="-78"/>
              </a:rPr>
              <a:t>سرعت رشد بازار پخش ویدئو از سال ۲۰۱۴ کاهش پیدا کرده و این حوزه در حال اشباع </a:t>
            </a:r>
            <a:r>
              <a:rPr lang="fa-IR" sz="1600" b="1" dirty="0" smtClean="0">
                <a:latin typeface="Iranian Sans" panose="01000500000000020002" pitchFamily="50" charset="-78"/>
                <a:cs typeface="Iranian Sans" panose="01000500000000020002" pitchFamily="50" charset="-78"/>
              </a:rPr>
              <a:t>است</a:t>
            </a:r>
            <a:endParaRPr lang="fa-IR" sz="1600" b="1" dirty="0">
              <a:latin typeface="Iranian Sans" panose="01000500000000020002" pitchFamily="50" charset="-78"/>
              <a:cs typeface="Iranian Sans" panose="01000500000000020002" pitchFamily="50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67806" y="44295"/>
            <a:ext cx="67999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200" b="1" dirty="0" smtClean="0">
                <a:cs typeface="B Roya" panose="00000400000000000000" pitchFamily="2" charset="-78"/>
              </a:rPr>
              <a:t>۳</a:t>
            </a:r>
            <a:endParaRPr lang="en-US" sz="7200" b="1" dirty="0">
              <a:cs typeface="B Roya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86167" y="829870"/>
            <a:ext cx="91403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00" dirty="0">
                <a:cs typeface="B Yekan" panose="00000400000000000000" pitchFamily="2" charset="-78"/>
              </a:rPr>
              <a:t>راز شماره</a:t>
            </a:r>
            <a:endParaRPr lang="en-US" sz="1600" dirty="0">
              <a:cs typeface="B Yekan" panose="00000400000000000000" pitchFamily="2" charset="-78"/>
            </a:endParaRPr>
          </a:p>
        </p:txBody>
      </p:sp>
      <p:sp>
        <p:nvSpPr>
          <p:cNvPr id="12" name="Rectangle 11">
            <a:hlinkClick r:id="rId3"/>
          </p:cNvPr>
          <p:cNvSpPr/>
          <p:nvPr/>
        </p:nvSpPr>
        <p:spPr>
          <a:xfrm>
            <a:off x="0" y="6474023"/>
            <a:ext cx="7848600" cy="307777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algn="r" rtl="1"/>
            <a:r>
              <a:rPr lang="fa-IR" sz="1400" dirty="0" smtClean="0">
                <a:solidFill>
                  <a:schemeClr val="bg1"/>
                </a:solidFill>
                <a:cs typeface="B Yekan" panose="00000400000000000000" pitchFamily="2" charset="-78"/>
              </a:rPr>
              <a:t>			لینک مطالعه کامل مقاله 		                  مهدی ناصری</a:t>
            </a:r>
            <a:endParaRPr lang="en-US" sz="1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  <p:pic>
        <p:nvPicPr>
          <p:cNvPr id="13" name="Picture 2" descr="https://www.isfahanplus.ir/wp-content/uploads/2017/01/500-140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6452616"/>
            <a:ext cx="1219200" cy="341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4" name="Chart 13"/>
          <p:cNvGraphicFramePr/>
          <p:nvPr>
            <p:extLst>
              <p:ext uri="{D42A27DB-BD31-4B8C-83A1-F6EECF244321}">
                <p14:modId xmlns:p14="http://schemas.microsoft.com/office/powerpoint/2010/main" val="2774906440"/>
              </p:ext>
            </p:extLst>
          </p:nvPr>
        </p:nvGraphicFramePr>
        <p:xfrm>
          <a:off x="457200" y="1524000"/>
          <a:ext cx="8229600" cy="4495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745702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1156</Words>
  <Application>Microsoft Office PowerPoint</Application>
  <PresentationFormat>On-screen Show (4:3)</PresentationFormat>
  <Paragraphs>430</Paragraphs>
  <Slides>34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18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53" baseType="lpstr">
      <vt:lpstr>A  Duel</vt:lpstr>
      <vt:lpstr>A  Mitra_3 (MRT)</vt:lpstr>
      <vt:lpstr>A Rezvan</vt:lpstr>
      <vt:lpstr>Aban</vt:lpstr>
      <vt:lpstr>Arial</vt:lpstr>
      <vt:lpstr>B Elm</vt:lpstr>
      <vt:lpstr>B Koodak</vt:lpstr>
      <vt:lpstr>B Roya</vt:lpstr>
      <vt:lpstr>B Yekan</vt:lpstr>
      <vt:lpstr>B Zar</vt:lpstr>
      <vt:lpstr>Calibri</vt:lpstr>
      <vt:lpstr>Elm</vt:lpstr>
      <vt:lpstr>IR Aban</vt:lpstr>
      <vt:lpstr>IRAban</vt:lpstr>
      <vt:lpstr>Iranian Sans</vt:lpstr>
      <vt:lpstr>IRANSans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NPSoft.ir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NPSoft</dc:creator>
  <cp:lastModifiedBy>mnasseri</cp:lastModifiedBy>
  <cp:revision>36</cp:revision>
  <dcterms:created xsi:type="dcterms:W3CDTF">2017-08-09T15:49:49Z</dcterms:created>
  <dcterms:modified xsi:type="dcterms:W3CDTF">2018-10-09T17:26:28Z</dcterms:modified>
</cp:coreProperties>
</file>

<file path=docProps/thumbnail.jpeg>
</file>